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6"/>
  </p:notesMasterIdLst>
  <p:handoutMasterIdLst>
    <p:handoutMasterId r:id="rId47"/>
  </p:handoutMasterIdLst>
  <p:sldIdLst>
    <p:sldId id="258" r:id="rId2"/>
    <p:sldId id="1019" r:id="rId3"/>
    <p:sldId id="1037" r:id="rId4"/>
    <p:sldId id="1038" r:id="rId5"/>
    <p:sldId id="554" r:id="rId6"/>
    <p:sldId id="555" r:id="rId7"/>
    <p:sldId id="1034" r:id="rId8"/>
    <p:sldId id="1054" r:id="rId9"/>
    <p:sldId id="1035" r:id="rId10"/>
    <p:sldId id="1039" r:id="rId11"/>
    <p:sldId id="1032" r:id="rId12"/>
    <p:sldId id="1033" r:id="rId13"/>
    <p:sldId id="1031" r:id="rId14"/>
    <p:sldId id="526" r:id="rId15"/>
    <p:sldId id="1042" r:id="rId16"/>
    <p:sldId id="1040" r:id="rId17"/>
    <p:sldId id="1041" r:id="rId18"/>
    <p:sldId id="509" r:id="rId19"/>
    <p:sldId id="1051" r:id="rId20"/>
    <p:sldId id="1052" r:id="rId21"/>
    <p:sldId id="538" r:id="rId22"/>
    <p:sldId id="525" r:id="rId23"/>
    <p:sldId id="539" r:id="rId24"/>
    <p:sldId id="1043" r:id="rId25"/>
    <p:sldId id="542" r:id="rId26"/>
    <p:sldId id="543" r:id="rId27"/>
    <p:sldId id="544" r:id="rId28"/>
    <p:sldId id="527" r:id="rId29"/>
    <p:sldId id="528" r:id="rId30"/>
    <p:sldId id="529" r:id="rId31"/>
    <p:sldId id="530" r:id="rId32"/>
    <p:sldId id="551" r:id="rId33"/>
    <p:sldId id="533" r:id="rId34"/>
    <p:sldId id="546" r:id="rId35"/>
    <p:sldId id="547" r:id="rId36"/>
    <p:sldId id="548" r:id="rId37"/>
    <p:sldId id="549" r:id="rId38"/>
    <p:sldId id="553" r:id="rId39"/>
    <p:sldId id="1046" r:id="rId40"/>
    <p:sldId id="1047" r:id="rId41"/>
    <p:sldId id="1049" r:id="rId42"/>
    <p:sldId id="1050" r:id="rId43"/>
    <p:sldId id="1053" r:id="rId44"/>
    <p:sldId id="1044" r:id="rId45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BB56"/>
    <a:srgbClr val="3333CC"/>
    <a:srgbClr val="FF9900"/>
    <a:srgbClr val="CCECFF"/>
    <a:srgbClr val="99FF99"/>
    <a:srgbClr val="33CC33"/>
    <a:srgbClr val="0066FF"/>
    <a:srgbClr val="0000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0" autoAdjust="0"/>
    <p:restoredTop sz="94877" autoAdjust="0"/>
  </p:normalViewPr>
  <p:slideViewPr>
    <p:cSldViewPr snapToGrid="0">
      <p:cViewPr varScale="1">
        <p:scale>
          <a:sx n="80" d="100"/>
          <a:sy n="80" d="100"/>
        </p:scale>
        <p:origin x="1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1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algn="r"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850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1850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algn="r" defTabSz="990729" eaLnBrk="1" hangingPunct="1">
              <a:defRPr sz="1300">
                <a:latin typeface="Times New Roman" pitchFamily="18" charset="0"/>
              </a:defRPr>
            </a:lvl1pPr>
          </a:lstStyle>
          <a:p>
            <a:fld id="{BF8E389C-3FA6-4C16-B059-30FC795CD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>
            <a:lvl1pPr algn="r"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925"/>
            <a:ext cx="568261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0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defTabSz="99072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1850"/>
            <a:ext cx="3077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1" tIns="49531" rIns="99061" bIns="49531" numCol="1" anchor="b" anchorCtr="0" compatLnSpc="1">
            <a:prstTxWarp prst="textNoShape">
              <a:avLst/>
            </a:prstTxWarp>
          </a:bodyPr>
          <a:lstStyle>
            <a:lvl1pPr algn="r" defTabSz="990729" eaLnBrk="1" hangingPunct="1">
              <a:defRPr sz="1300">
                <a:latin typeface="Times New Roman" pitchFamily="18" charset="0"/>
              </a:defRPr>
            </a:lvl1pPr>
          </a:lstStyle>
          <a:p>
            <a:fld id="{31977094-11C6-44EF-8881-E80A229724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043152"/>
          </a:xfrm>
        </p:spPr>
        <p:txBody>
          <a:bodyPr/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72232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95E0AB-8198-4A9A-9D84-5C49B644AA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656897" y="2039815"/>
            <a:ext cx="7958138" cy="151591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9900">
              <a:alpha val="97000"/>
            </a:srgb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735724"/>
          </a:xfrm>
        </p:spPr>
        <p:txBody>
          <a:bodyPr/>
          <a:lstStyle>
            <a:lvl1pPr>
              <a:defRPr sz="3500" b="1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209F-CF66-4AB5-AEC3-6500A32DB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85" y="3965452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185" y="2465265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FF35B-C80D-40FB-A4B5-4FFE895DF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41" y="225971"/>
            <a:ext cx="8001000" cy="751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81959"/>
            <a:ext cx="3924300" cy="4537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81959"/>
            <a:ext cx="3924300" cy="45378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D840-6182-414C-9A0E-EC680F342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090" y="274638"/>
            <a:ext cx="8040413" cy="7501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535113"/>
            <a:ext cx="389829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54" y="2174875"/>
            <a:ext cx="38825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96294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9471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9BB4-2BD2-42DD-B0A7-4EF25E826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41" y="210205"/>
            <a:ext cx="8001000" cy="751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F847B-901B-46E2-92CF-95CC19FB3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1089-36B5-4287-BC95-B8B3607F7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33319-83A5-4E99-8909-FCB2AE2A8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70F139B-4990-42FE-BFF5-337BFA769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210205"/>
            <a:ext cx="8001000" cy="75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82891"/>
            <a:ext cx="8001000" cy="47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2212" name="AutoShape 4"/>
          <p:cNvSpPr>
            <a:spLocks noChangeArrowheads="1"/>
          </p:cNvSpPr>
          <p:nvPr/>
        </p:nvSpPr>
        <p:spPr bwMode="auto">
          <a:xfrm>
            <a:off x="609600" y="1045645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9900">
              <a:alpha val="97000"/>
            </a:srgbClr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id-ID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22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0BC765-7915-4002-80F7-7D6F8D694D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 flipV="1">
            <a:off x="1" y="6511585"/>
            <a:ext cx="9160668" cy="375663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202" y="6551927"/>
            <a:ext cx="8812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Dosen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Penyelenggaraan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Digital,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Salak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Tower Hotel, 19-21 </a:t>
            </a:r>
            <a:r>
              <a:rPr lang="en-US" sz="1000" b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Juli</a:t>
            </a:r>
            <a:r>
              <a:rPr lang="en-US" sz="1000" b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5" r:id="rId8"/>
    <p:sldLayoutId id="2147483747" r:id="rId9"/>
    <p:sldLayoutId id="214748374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SzPct val="80000"/>
        <a:buFont typeface="Wingdings" pitchFamily="2" charset="2"/>
        <a:buChar char="o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SzPct val="80000"/>
        <a:buFont typeface="Wingdings" pitchFamily="2" charset="2"/>
        <a:buChar char="o"/>
        <a:defRPr sz="21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SzPct val="80000"/>
        <a:buFont typeface="Wingdings" pitchFamily="2" charset="2"/>
        <a:buChar char="n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rgbClr val="006600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lms.ip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&amp;esrc=s&amp;frm=1&amp;source=images&amp;cd=&amp;cad=rja&amp;docid=wqsCgKKLpC3HjM&amp;tbnid=LhugEf8bHEdsVM:&amp;ved=&amp;url=http://www.clipartoday.com/clipart/cartoons/cartoon/cartoon_264056.html&amp;ei=nk9dUsX4AseuiQfTpIDYAg&amp;bvm=bv.53899372,d.aGc&amp;psig=AFQjCNGXSD-0WGH6NdBE42QGwLPBzfeTQw&amp;ust=13819333424786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frm=1&amp;source=images&amp;cd=&amp;cad=rja&amp;docid=UMuLa43uvJPr3M&amp;tbnid=kuPTOqdgoT9GhM:&amp;ved=0CAUQjRw&amp;url=http://www.evolllution.com/distance_online_learning/massive-open-online-learning-creativity-and-competency/&amp;ei=oVBdUpemNIbkrAfroIGwCQ&amp;bvm=bv.53899372,d.aGc&amp;psig=AFQjCNFsbUA1lIq9rOQKZPoEu5pyQOvhcQ&amp;ust=138193355164823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dis.ifas.ufl.edu/topics/agriculture/livestock.html" TargetMode="External"/><Relationship Id="rId2" Type="http://schemas.openxmlformats.org/officeDocument/2006/relationships/hyperlink" Target="http://lms.ipb.ac.id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ipb.ac.id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edipedia.org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482968"/>
            <a:ext cx="9144000" cy="1860733"/>
          </a:xfrm>
          <a:prstGeom prst="rect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395" y="1766947"/>
            <a:ext cx="8327170" cy="1292773"/>
          </a:xfrm>
        </p:spPr>
        <p:txBody>
          <a:bodyPr anchor="ctr"/>
          <a:lstStyle/>
          <a:p>
            <a:pPr algn="ctr"/>
            <a:r>
              <a:rPr lang="id-ID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 </a:t>
            </a:r>
            <a:r>
              <a:rPr lang="id-ID" sz="5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</a:t>
            </a:r>
            <a:br>
              <a:rPr lang="id-ID" sz="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d-ID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d-ID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Lesson</a:t>
            </a:r>
            <a:r>
              <a:rPr lang="id-ID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Learned</a:t>
            </a:r>
            <a:r>
              <a:rPr lang="id-ID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54609" y="3780239"/>
            <a:ext cx="8205954" cy="6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Dr.Ir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Idat Galih Permana, MSc.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email: </a:t>
            </a:r>
            <a:r>
              <a:rPr lang="en-US" sz="1600" kern="0" dirty="0" err="1">
                <a:solidFill>
                  <a:srgbClr val="003300"/>
                </a:solidFill>
                <a:latin typeface="Arial" pitchFamily="34" charset="0"/>
                <a:ea typeface="+mj-ea"/>
                <a:cs typeface="Arial" pitchFamily="34" charset="0"/>
              </a:rPr>
              <a:t>permana@apps.ipb.ac.id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507111" y="5207000"/>
            <a:ext cx="7636889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Departemen Ilmu Nutrisi dan Teknologi Pakan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Fakultas Peternakan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id-ID" kern="0" dirty="0">
                <a:latin typeface="Arial" panose="020B0604020202020204" pitchFamily="34" charset="0"/>
                <a:cs typeface="Arial" panose="020B0604020202020204" pitchFamily="34" charset="0"/>
              </a:rPr>
              <a:t>Institut Pertanian Bogor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A4B0026-644F-984F-A798-367CEE8E576D}"/>
              </a:ext>
            </a:extLst>
          </p:cNvPr>
          <p:cNvSpPr txBox="1">
            <a:spLocks/>
          </p:cNvSpPr>
          <p:nvPr/>
        </p:nvSpPr>
        <p:spPr bwMode="auto">
          <a:xfrm>
            <a:off x="108857" y="247680"/>
            <a:ext cx="8915399" cy="7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Lokakarya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Kurikulum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S1, S2,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Nutrisi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20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Pakan</a:t>
            </a:r>
            <a:endParaRPr lang="en-US" sz="2000" kern="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5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</a:t>
            </a:r>
            <a:r>
              <a:rPr lang="en-US" sz="15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IPB </a:t>
            </a:r>
            <a:r>
              <a:rPr lang="en-US" sz="15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Darmaga</a:t>
            </a:r>
            <a:r>
              <a:rPr lang="en-US" sz="15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1500" kern="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Agustus</a:t>
            </a:r>
            <a:r>
              <a:rPr lang="en-US" sz="1500" kern="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kumimoji="0" lang="en-US" sz="150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8666B-8F37-834D-91A8-2EDEF331F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9" y="5333998"/>
            <a:ext cx="952502" cy="952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A9FA-907D-F84E-910A-4082E0E8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eLearning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D18B-1B99-1341-87E5-6553CD36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282891"/>
            <a:ext cx="7615238" cy="4723772"/>
          </a:xfrm>
        </p:spPr>
        <p:txBody>
          <a:bodyPr/>
          <a:lstStyle/>
          <a:p>
            <a:r>
              <a:rPr lang="en-US" b="1" dirty="0"/>
              <a:t>Synchronous</a:t>
            </a:r>
          </a:p>
          <a:p>
            <a:r>
              <a:rPr lang="en-US" b="1" dirty="0"/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54951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2700-40F6-F641-AAFA-D1290F94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D56F-5191-D540-8B80-E6E99620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ide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Face to Face Discussion, Virtual Class, Chatting, Video Conference, Webinar.</a:t>
            </a:r>
          </a:p>
        </p:txBody>
      </p:sp>
      <p:pic>
        <p:nvPicPr>
          <p:cNvPr id="6" name="Picture 2" descr="Video Conference">
            <a:extLst>
              <a:ext uri="{FF2B5EF4-FFF2-40B4-BE49-F238E27FC236}">
                <a16:creationId xmlns:a16="http://schemas.microsoft.com/office/drawing/2014/main" id="{7446EF3E-A3D7-A94A-BEF2-1A8ED5B39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588" t="53384" r="6793"/>
          <a:stretch/>
        </p:blipFill>
        <p:spPr bwMode="auto">
          <a:xfrm>
            <a:off x="385916" y="3903448"/>
            <a:ext cx="4468659" cy="210321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C2E1F-3E1B-3248-8368-C235F3EA9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45" y="3903447"/>
            <a:ext cx="3867373" cy="21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09B6-7B5F-3346-911B-30C47947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E0433-1F4E-6D44-A602-11CE9B82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82891"/>
            <a:ext cx="7904162" cy="4723772"/>
          </a:xfrm>
        </p:spPr>
        <p:txBody>
          <a:bodyPr/>
          <a:lstStyle/>
          <a:p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ide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Email, Web, Blogs, Forum </a:t>
            </a:r>
            <a:r>
              <a:rPr lang="en-US" dirty="0" err="1"/>
              <a:t>Diskusi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668A17-AFAA-8B4E-8F27-5EE6ECC2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91" y="3352800"/>
            <a:ext cx="5524573" cy="2784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B09056-1A10-6947-942D-68CAC74B1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1" y="3584846"/>
            <a:ext cx="1312359" cy="10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3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DE9F-58AA-464C-8E89-357F6E60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 and Asynchronous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026B1-66F6-EE47-A67B-6D8BE3764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428846"/>
            <a:ext cx="7877175" cy="42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441" y="1110505"/>
            <a:ext cx="8205954" cy="865779"/>
          </a:xfrm>
        </p:spPr>
        <p:txBody>
          <a:bodyPr/>
          <a:lstStyle/>
          <a:p>
            <a:r>
              <a:rPr lang="en-US" sz="35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Digital Learning on LMS</a:t>
            </a:r>
            <a:br>
              <a:rPr lang="en-US" sz="35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5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Learned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3BF0DD-B1AB-E04D-A5CB-DFB6466BE810}"/>
              </a:ext>
            </a:extLst>
          </p:cNvPr>
          <p:cNvGrpSpPr/>
          <p:nvPr/>
        </p:nvGrpSpPr>
        <p:grpSpPr>
          <a:xfrm>
            <a:off x="6316511" y="4500410"/>
            <a:ext cx="2078189" cy="2221465"/>
            <a:chOff x="-115135" y="1059566"/>
            <a:chExt cx="4318167" cy="54775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4E492C-B443-DB45-85AF-7091E8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135" y="1059566"/>
              <a:ext cx="4318167" cy="547759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4F03A6-E829-B644-8170-5CA637CE6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39" y="2150034"/>
              <a:ext cx="1874965" cy="329665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9AFD27-DDE7-8944-9F1C-76E72AE8F441}"/>
              </a:ext>
            </a:extLst>
          </p:cNvPr>
          <p:cNvGrpSpPr/>
          <p:nvPr/>
        </p:nvGrpSpPr>
        <p:grpSpPr>
          <a:xfrm>
            <a:off x="251604" y="2632100"/>
            <a:ext cx="5441776" cy="3584474"/>
            <a:chOff x="263563" y="2771936"/>
            <a:chExt cx="5441776" cy="358447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D7CD595-B3B7-124C-8731-AEB7882A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63" y="2771936"/>
              <a:ext cx="5441776" cy="3584474"/>
            </a:xfrm>
            <a:prstGeom prst="rect">
              <a:avLst/>
            </a:prstGeom>
          </p:spPr>
        </p:pic>
        <p:pic>
          <p:nvPicPr>
            <p:cNvPr id="15" name="Content Placeholder 4">
              <a:extLst>
                <a:ext uri="{FF2B5EF4-FFF2-40B4-BE49-F238E27FC236}">
                  <a16:creationId xmlns:a16="http://schemas.microsoft.com/office/drawing/2014/main" id="{0DE7DBDC-0F2B-194B-AE26-C7A23CDE7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8277" y="2971800"/>
              <a:ext cx="3730423" cy="228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331D4C-85B2-B24F-AD48-07F5D251D511}"/>
              </a:ext>
            </a:extLst>
          </p:cNvPr>
          <p:cNvGrpSpPr/>
          <p:nvPr/>
        </p:nvGrpSpPr>
        <p:grpSpPr>
          <a:xfrm>
            <a:off x="5452454" y="2418529"/>
            <a:ext cx="2839295" cy="1970207"/>
            <a:chOff x="6172199" y="1659980"/>
            <a:chExt cx="3808651" cy="2751658"/>
          </a:xfrm>
        </p:grpSpPr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72B2D04D-584B-5640-905A-837C5C66E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0" b="9408"/>
            <a:stretch/>
          </p:blipFill>
          <p:spPr bwMode="auto">
            <a:xfrm>
              <a:off x="6172199" y="1659980"/>
              <a:ext cx="3808651" cy="27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Content Placeholder 4">
              <a:extLst>
                <a:ext uri="{FF2B5EF4-FFF2-40B4-BE49-F238E27FC236}">
                  <a16:creationId xmlns:a16="http://schemas.microsoft.com/office/drawing/2014/main" id="{2C1C899C-2FA4-FC4D-822E-BC639A221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9"/>
            <a:stretch/>
          </p:blipFill>
          <p:spPr bwMode="auto">
            <a:xfrm>
              <a:off x="6366296" y="1976284"/>
              <a:ext cx="3438104" cy="2213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2925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A4F2-FA1C-E245-8FF5-BBBF0FC4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LMS – Teknik </a:t>
            </a:r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Ransum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0092AB-53E4-874B-9B66-47B760AAD974}"/>
              </a:ext>
            </a:extLst>
          </p:cNvPr>
          <p:cNvGrpSpPr/>
          <p:nvPr/>
        </p:nvGrpSpPr>
        <p:grpSpPr>
          <a:xfrm>
            <a:off x="7505700" y="2603500"/>
            <a:ext cx="1524000" cy="2180980"/>
            <a:chOff x="5741140" y="647262"/>
            <a:chExt cx="3402860" cy="51118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21F6CC-7939-3542-B785-E93EEF5DC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58" y="1059566"/>
              <a:ext cx="1953628" cy="3473116"/>
            </a:xfrm>
            <a:prstGeom prst="rect">
              <a:avLst/>
            </a:prstGeom>
          </p:spPr>
        </p:pic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C48F04E4-CF88-4F46-B3A2-AF66C6E32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40" y="647262"/>
              <a:ext cx="3402860" cy="511185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2B8CAF-B879-0441-A9DB-3DDDB9FE9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352061"/>
            <a:ext cx="6448278" cy="45353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A60A78-00EF-A74D-A0F2-4001CEE6A9B8}"/>
              </a:ext>
            </a:extLst>
          </p:cNvPr>
          <p:cNvGrpSpPr/>
          <p:nvPr/>
        </p:nvGrpSpPr>
        <p:grpSpPr>
          <a:xfrm>
            <a:off x="6319479" y="4608017"/>
            <a:ext cx="2946400" cy="1991384"/>
            <a:chOff x="553326" y="1231900"/>
            <a:chExt cx="8373619" cy="52626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897997-5E30-F14F-AF44-43AB09E9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326" y="1231900"/>
              <a:ext cx="8373619" cy="52626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B2E084-7B6D-384E-8FBE-896FE2FBD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9"/>
            <a:stretch/>
          </p:blipFill>
          <p:spPr>
            <a:xfrm rot="21256921">
              <a:off x="1576106" y="2190465"/>
              <a:ext cx="3625451" cy="2349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13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FF93-FB8C-7747-B26D-23EE4FA1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LMS – MK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Pakan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0F1EF-4649-304D-B865-565C5A9F8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" y="1399467"/>
            <a:ext cx="6398049" cy="4344275"/>
          </a:xfr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6078D4-DE0B-6244-AD33-183E49216D25}"/>
              </a:ext>
            </a:extLst>
          </p:cNvPr>
          <p:cNvGrpSpPr/>
          <p:nvPr/>
        </p:nvGrpSpPr>
        <p:grpSpPr>
          <a:xfrm>
            <a:off x="6515100" y="1828800"/>
            <a:ext cx="2324267" cy="2933700"/>
            <a:chOff x="-115135" y="1059566"/>
            <a:chExt cx="4318167" cy="54775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973E61-C4D9-C144-B942-94765F9E5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135" y="1059566"/>
              <a:ext cx="4318167" cy="547759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C8537-C00F-764F-A66C-F3958121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39" y="2150034"/>
              <a:ext cx="1874965" cy="3296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30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EAC2-4D6F-DB41-8CD1-803F22B8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LMS– MK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Nutrisi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90598-847F-2E41-947C-FC9F124FE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97"/>
            <a:ext cx="6743700" cy="44488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1180F0-334E-4843-B9DF-1A6EC1965278}"/>
              </a:ext>
            </a:extLst>
          </p:cNvPr>
          <p:cNvGrpSpPr/>
          <p:nvPr/>
        </p:nvGrpSpPr>
        <p:grpSpPr>
          <a:xfrm rot="20690056">
            <a:off x="6342649" y="3945917"/>
            <a:ext cx="3323213" cy="2285011"/>
            <a:chOff x="6172199" y="1659980"/>
            <a:chExt cx="3808651" cy="2751658"/>
          </a:xfrm>
        </p:grpSpPr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8A0D160E-471C-7844-8B57-5B08F5637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0" b="9408"/>
            <a:stretch/>
          </p:blipFill>
          <p:spPr bwMode="auto">
            <a:xfrm>
              <a:off x="6172199" y="1659980"/>
              <a:ext cx="3808651" cy="275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6C94203B-8D6E-7C4D-9D5F-F5D63F6C5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9"/>
            <a:stretch/>
          </p:blipFill>
          <p:spPr bwMode="auto">
            <a:xfrm>
              <a:off x="6366296" y="1976284"/>
              <a:ext cx="3438104" cy="2213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9402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IPB-LMS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http://lms.ipb.ac.id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" y="1771943"/>
            <a:ext cx="5508026" cy="2815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66142" y="1391775"/>
            <a:ext cx="4063558" cy="4723772"/>
          </a:xfrm>
        </p:spPr>
        <p:txBody>
          <a:bodyPr/>
          <a:lstStyle/>
          <a:p>
            <a:r>
              <a:rPr lang="id-ID" sz="2400" dirty="0"/>
              <a:t>Unit pengembang pembelajaran </a:t>
            </a:r>
            <a:r>
              <a:rPr lang="id-ID" sz="2400" dirty="0" err="1"/>
              <a:t>online</a:t>
            </a:r>
            <a:r>
              <a:rPr lang="id-ID" sz="2400" dirty="0"/>
              <a:t> di IPB:</a:t>
            </a:r>
            <a:endParaRPr lang="id-ID" sz="2000" dirty="0"/>
          </a:p>
          <a:p>
            <a:pPr lvl="1"/>
            <a:r>
              <a:rPr lang="id-ID" sz="2000" dirty="0"/>
              <a:t>Pusat Pengembangan Pembelajaran </a:t>
            </a:r>
            <a:r>
              <a:rPr lang="id-ID" sz="2000" dirty="0" err="1"/>
              <a:t>e-Learning</a:t>
            </a:r>
            <a:r>
              <a:rPr lang="id-ID" sz="2000" dirty="0"/>
              <a:t> (P3eL), </a:t>
            </a:r>
          </a:p>
          <a:p>
            <a:pPr lvl="1"/>
            <a:r>
              <a:rPr lang="id-ID" sz="2000" dirty="0"/>
              <a:t>Direktorat Pengembangan Program dan Teknologi Pendidikan (DPPTP).</a:t>
            </a:r>
          </a:p>
          <a:p>
            <a:pPr lvl="1"/>
            <a:r>
              <a:rPr lang="id-ID" sz="2000" dirty="0"/>
              <a:t>Direktorat Sistem Informasi dan Teknologi Digital (DSITD)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E5ACD7-CDE7-A74E-BA81-83486AB87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55837"/>
          <a:stretch/>
        </p:blipFill>
        <p:spPr bwMode="auto">
          <a:xfrm>
            <a:off x="574675" y="-1259"/>
            <a:ext cx="6946712" cy="10273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7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67" y="1352173"/>
            <a:ext cx="5448300" cy="43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dapat dilakukan</a:t>
            </a:r>
            <a:r>
              <a:rPr lang="id-ID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id-ID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LMS ?</a:t>
            </a:r>
            <a:endParaRPr lang="en-US" sz="2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7" y="1218752"/>
            <a:ext cx="7894449" cy="4953448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id-ID" sz="2000" b="1"/>
              <a:t>Seluruh kegiatan yang berlaku dalam pembelajaran </a:t>
            </a:r>
            <a:r>
              <a:rPr lang="id-ID" sz="2000" b="1" i="1"/>
              <a:t>Face To Face</a:t>
            </a:r>
            <a:r>
              <a:rPr lang="id-ID" sz="2000" b="1"/>
              <a:t> (F2F) di ruang kelas dapat dilakukan dalam LMS, KECUALI TATAP MUKA. Kegiatan meliputi:</a:t>
            </a:r>
          </a:p>
          <a:p>
            <a:pPr lvl="1">
              <a:spcBef>
                <a:spcPts val="1200"/>
              </a:spcBef>
            </a:pPr>
            <a:r>
              <a:rPr lang="id-ID" sz="1800" i="1"/>
              <a:t>Membuka MK dan mengatur enrollment mahasiswa 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Menyiapkan bahan kuliah elektronik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Pengaturan jadwal pemberian materi kuliah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U</a:t>
            </a:r>
            <a:r>
              <a:rPr lang="id-ID" sz="1800" i="1"/>
              <a:t>pload bahan kuliah elektronik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Memandu Forum Diskusi, merespon pertanyaan mahasiswa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Memantau aktivitas mahasiswa dalam LMS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Memberikan Tugas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Memberikan Quiz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Memberikan Ujian (UTS dan UAS, Praktikum)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Memberikan penilaian Quis/Ujian/Nilai Akhir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Melakukan evaluasi proses kegiatan pembelajaran</a:t>
            </a:r>
            <a:endParaRPr lang="en-US" sz="1800" i="1"/>
          </a:p>
        </p:txBody>
      </p:sp>
      <p:grpSp>
        <p:nvGrpSpPr>
          <p:cNvPr id="6" name="Group 5"/>
          <p:cNvGrpSpPr/>
          <p:nvPr/>
        </p:nvGrpSpPr>
        <p:grpSpPr>
          <a:xfrm rot="1187129">
            <a:off x="5506651" y="2407321"/>
            <a:ext cx="3579131" cy="3318152"/>
            <a:chOff x="6429857" y="2129783"/>
            <a:chExt cx="2453694" cy="2414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" t="3881" r="3670" b="6194"/>
            <a:stretch/>
          </p:blipFill>
          <p:spPr>
            <a:xfrm rot="21067068">
              <a:off x="6429857" y="2129783"/>
              <a:ext cx="2453694" cy="24143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146286">
              <a:off x="6568432" y="2499423"/>
              <a:ext cx="2217600" cy="17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b="1"/>
                <a:t>PENTING</a:t>
              </a:r>
            </a:p>
            <a:p>
              <a:pPr marL="177800">
                <a:spcBef>
                  <a:spcPts val="1200"/>
                </a:spcBef>
              </a:pPr>
              <a:r>
                <a:rPr lang="id-ID" sz="2000"/>
                <a:t>Tugas dosen bukan hanya upload baha  kuliah saja, tetapi harus terlibat dalam seluruh proses pembelajaran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9969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EF97-F4B8-9349-B7E4-073833B3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250C-5344-8446-8057-67A6631B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4" y="1350162"/>
            <a:ext cx="5127625" cy="4723772"/>
          </a:xfrm>
        </p:spPr>
        <p:txBody>
          <a:bodyPr/>
          <a:lstStyle/>
          <a:p>
            <a:r>
              <a:rPr lang="en-ID" sz="2500" dirty="0"/>
              <a:t>A </a:t>
            </a:r>
            <a:r>
              <a:rPr lang="en-ID" sz="2500" b="1" dirty="0"/>
              <a:t>virtual learning </a:t>
            </a:r>
            <a:r>
              <a:rPr lang="en-ID" sz="2500" dirty="0"/>
              <a:t>environment in educational technology is a Web-based platform for the digital aspects of courses of study, usually within educational institutions.</a:t>
            </a:r>
          </a:p>
          <a:p>
            <a:r>
              <a:rPr lang="en-ID" sz="2500" dirty="0"/>
              <a:t>Virtual learning is the integration of technology in the teaching/learning process for the purpose of enhancing student success </a:t>
            </a:r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44757-3468-3145-8985-63C22391C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1663700"/>
            <a:ext cx="2578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lipartoday.com/_thumbs/034/C/Classroom_1_tn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33" y="1409312"/>
            <a:ext cx="5433447" cy="46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426450" cy="735724"/>
          </a:xfrm>
        </p:spPr>
        <p:txBody>
          <a:bodyPr/>
          <a:lstStyle/>
          <a:p>
            <a:r>
              <a:rPr lang="id-ID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</a:t>
            </a:r>
            <a:r>
              <a:rPr lang="id-ID" sz="2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id-ID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dilakukan</a:t>
            </a:r>
            <a:r>
              <a:rPr lang="id-ID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 </a:t>
            </a:r>
            <a:r>
              <a:rPr lang="id-ID" sz="2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LMS ?</a:t>
            </a:r>
            <a:endParaRPr lang="en-US" sz="26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67" y="1218752"/>
            <a:ext cx="8072070" cy="4953448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id-ID" sz="2000" b="1"/>
              <a:t>Seluruh kegiatan yang berlaku dalam pembelajaran </a:t>
            </a:r>
            <a:r>
              <a:rPr lang="id-ID" sz="2000" b="1" i="1"/>
              <a:t>Face To Face</a:t>
            </a:r>
            <a:r>
              <a:rPr lang="id-ID" sz="2000" b="1"/>
              <a:t> (F2F) di ruang kelas dapat dilakukan dalam LMS, KECUALI TATAP MUKA. Kegiatan meliputi:</a:t>
            </a:r>
          </a:p>
          <a:p>
            <a:pPr lvl="1">
              <a:spcBef>
                <a:spcPts val="1200"/>
              </a:spcBef>
            </a:pPr>
            <a:r>
              <a:rPr lang="id-ID" sz="1800" i="1"/>
              <a:t>Melakukan enrollment  dalam MK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Mendownload atau membaca bahan kuliah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Mempelajari  bahan kuliah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B</a:t>
            </a:r>
            <a:r>
              <a:rPr lang="id-ID" sz="1800" i="1"/>
              <a:t>erperan aktif dalam Forsum Diskusi, melakukan diskusi melalui Fasilitas Chating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Mengerjakan Tugas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Mengerjakan Quiz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Mengikuti Ujian (UTS dan UAS, Praktikum)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Mendapat hasil penilaian Quis/Ujian/Nilai Akhir</a:t>
            </a:r>
          </a:p>
          <a:p>
            <a:pPr lvl="1">
              <a:spcBef>
                <a:spcPts val="600"/>
              </a:spcBef>
            </a:pPr>
            <a:r>
              <a:rPr lang="id-ID" sz="1800" i="1"/>
              <a:t>Memberikan evaluasi proses kegiatan pembelajaran</a:t>
            </a:r>
            <a:endParaRPr lang="en-US" sz="1800" i="1"/>
          </a:p>
        </p:txBody>
      </p:sp>
      <p:grpSp>
        <p:nvGrpSpPr>
          <p:cNvPr id="6" name="Group 5"/>
          <p:cNvGrpSpPr/>
          <p:nvPr/>
        </p:nvGrpSpPr>
        <p:grpSpPr>
          <a:xfrm rot="1187129">
            <a:off x="4915099" y="2388897"/>
            <a:ext cx="3579131" cy="3318152"/>
            <a:chOff x="6429857" y="2129783"/>
            <a:chExt cx="2453694" cy="24143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" t="3881" r="3670" b="6194"/>
            <a:stretch/>
          </p:blipFill>
          <p:spPr>
            <a:xfrm rot="21067068">
              <a:off x="6429857" y="2129783"/>
              <a:ext cx="2453694" cy="24143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1146286">
              <a:off x="6568432" y="2499424"/>
              <a:ext cx="2217600" cy="174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b="1"/>
                <a:t>PENTING</a:t>
              </a:r>
            </a:p>
            <a:p>
              <a:pPr marL="177800">
                <a:spcBef>
                  <a:spcPts val="1200"/>
                </a:spcBef>
              </a:pPr>
              <a:r>
                <a:rPr lang="id-ID" sz="2000"/>
                <a:t>Mahasisswa harus mendapat pamahanan yang sama dalam perkuliahan online maupun perkuliahan konvensional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6793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evolllution.com/wp-content/uploads/2012/08/laptop-online-learning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05"/>
          <a:stretch/>
        </p:blipFill>
        <p:spPr bwMode="auto">
          <a:xfrm>
            <a:off x="5797802" y="2036210"/>
            <a:ext cx="3346198" cy="1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kelebihan Kuliah </a:t>
            </a:r>
            <a:r>
              <a:rPr lang="id-ID" sz="28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id-ID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dengan </a:t>
            </a:r>
            <a:br>
              <a:rPr lang="id-ID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Kuliah Tatap Muka </a:t>
            </a:r>
            <a:r>
              <a:rPr lang="en-US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(Face to Face)</a:t>
            </a:r>
            <a:r>
              <a:rPr lang="id-ID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64" y="1434661"/>
            <a:ext cx="5268071" cy="48084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200" i="1"/>
              <a:t>Proses belajar menjadi menarik, karena suasana belajar tidak dibatasi oleh waktu dan tempat. Mahasiswa dapat belajar di kos-kosan, kantin, cafe atau dimanapun saat ada kesempatan.</a:t>
            </a:r>
          </a:p>
          <a:p>
            <a:pPr>
              <a:spcBef>
                <a:spcPts val="600"/>
              </a:spcBef>
            </a:pPr>
            <a:r>
              <a:rPr lang="id-ID" sz="2200" i="1"/>
              <a:t>Bagi sebagian mahasiswa belajar dapat lebih cepat dan menantang, karena bahan kuliah telah tersedia.</a:t>
            </a:r>
          </a:p>
          <a:p>
            <a:pPr>
              <a:spcBef>
                <a:spcPts val="600"/>
              </a:spcBef>
            </a:pPr>
            <a:r>
              <a:rPr lang="id-ID" sz="2200" i="1"/>
              <a:t>Dosen menjadi lebih fokus pada pengembangan bahan ajar, </a:t>
            </a:r>
            <a:r>
              <a:rPr lang="en-US" sz="2200" i="1"/>
              <a:t>namun </a:t>
            </a:r>
            <a:r>
              <a:rPr lang="id-ID" sz="2200" i="1"/>
              <a:t>dosen juga harus mengikuti perkembangan teknologi informasi.</a:t>
            </a:r>
          </a:p>
        </p:txBody>
      </p:sp>
    </p:spTree>
    <p:extLst>
      <p:ext uri="{BB962C8B-B14F-4D97-AF65-F5344CB8AC3E}">
        <p14:creationId xmlns:p14="http://schemas.microsoft.com/office/powerpoint/2010/main" val="209684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Pengembangan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7252" y="1342327"/>
            <a:ext cx="7805738" cy="5036099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id-ID" b="1">
                <a:solidFill>
                  <a:srgbClr val="FF0000"/>
                </a:solidFill>
              </a:rPr>
              <a:t>Design Phase</a:t>
            </a:r>
            <a:r>
              <a:rPr lang="en-US" b="1">
                <a:solidFill>
                  <a:srgbClr val="FF0000"/>
                </a:solidFill>
              </a:rPr>
              <a:t>:</a:t>
            </a:r>
            <a:r>
              <a:rPr lang="en-US" sz="2400" b="1">
                <a:solidFill>
                  <a:srgbClr val="3333CC"/>
                </a:solidFill>
              </a:rPr>
              <a:t> </a:t>
            </a:r>
            <a:r>
              <a:rPr lang="en-US" sz="2400"/>
              <a:t>tahap ini meliputi desain intruksional pembelajaran dan pengembangan konten yang sesuai untuk pembelajaran secara online.</a:t>
            </a:r>
          </a:p>
          <a:p>
            <a:pPr lvl="0">
              <a:spcBef>
                <a:spcPts val="12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id-ID" b="1">
                <a:solidFill>
                  <a:srgbClr val="FF0000"/>
                </a:solidFill>
              </a:rPr>
              <a:t>evelopment Phase</a:t>
            </a:r>
            <a:r>
              <a:rPr lang="en-US" b="1">
                <a:solidFill>
                  <a:srgbClr val="FF0000"/>
                </a:solidFill>
              </a:rPr>
              <a:t>:</a:t>
            </a:r>
            <a:r>
              <a:rPr lang="en-US" b="1">
                <a:solidFill>
                  <a:srgbClr val="3333CC"/>
                </a:solidFill>
              </a:rPr>
              <a:t> </a:t>
            </a:r>
            <a:r>
              <a:rPr lang="en-US" sz="2400"/>
              <a:t>kegiatan pada tahap ini meliputi ujicoba dan evaluasi bahan ajar yang sudah dikembangkan sesuai sistem pembelajaran online.</a:t>
            </a:r>
          </a:p>
          <a:p>
            <a:pPr lvl="0">
              <a:spcBef>
                <a:spcPts val="12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  <a:r>
              <a:rPr lang="id-ID" b="1">
                <a:solidFill>
                  <a:srgbClr val="FF0000"/>
                </a:solidFill>
              </a:rPr>
              <a:t>eployment Phase</a:t>
            </a:r>
            <a:r>
              <a:rPr lang="en-US" b="1">
                <a:solidFill>
                  <a:srgbClr val="FF0000"/>
                </a:solidFill>
              </a:rPr>
              <a:t>:</a:t>
            </a:r>
            <a:r>
              <a:rPr lang="en-US" b="1" i="1">
                <a:solidFill>
                  <a:srgbClr val="3333CC"/>
                </a:solidFill>
              </a:rPr>
              <a:t> </a:t>
            </a:r>
            <a:r>
              <a:rPr lang="en-US" sz="2400"/>
              <a:t>implementasi kuliah </a:t>
            </a:r>
            <a:r>
              <a:rPr lang="id-ID" sz="2400"/>
              <a:t>full </a:t>
            </a:r>
            <a:r>
              <a:rPr lang="en-US" sz="2400"/>
              <a:t>online</a:t>
            </a:r>
            <a:r>
              <a:rPr lang="id-ID" sz="2400"/>
              <a:t> atau blended learning.</a:t>
            </a:r>
            <a:endParaRPr lang="en-US" sz="2400"/>
          </a:p>
          <a:p>
            <a:pPr>
              <a:spcBef>
                <a:spcPts val="120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3836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61259"/>
            <a:ext cx="8001000" cy="735724"/>
          </a:xfrm>
        </p:spPr>
        <p:txBody>
          <a:bodyPr/>
          <a:lstStyle/>
          <a:p>
            <a:r>
              <a:rPr lang="id-ID" sz="3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Kuliah Elektronik</a:t>
            </a:r>
            <a:endParaRPr lang="en-US" sz="30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04" y="1326433"/>
            <a:ext cx="7756576" cy="35503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d-ID" sz="2500" i="1"/>
              <a:t>Bahan Presentasi (PPT, PDF) </a:t>
            </a:r>
          </a:p>
          <a:p>
            <a:pPr>
              <a:spcBef>
                <a:spcPts val="600"/>
              </a:spcBef>
            </a:pPr>
            <a:r>
              <a:rPr lang="id-ID" sz="2500" i="1"/>
              <a:t>Modul kuliah (DOC, PDF, html)</a:t>
            </a:r>
          </a:p>
          <a:p>
            <a:pPr>
              <a:spcBef>
                <a:spcPts val="600"/>
              </a:spcBef>
            </a:pPr>
            <a:r>
              <a:rPr lang="id-ID" sz="2500" i="1"/>
              <a:t>Petunjuk Praktikum (DOC, PDF, html)</a:t>
            </a:r>
          </a:p>
          <a:p>
            <a:pPr>
              <a:spcBef>
                <a:spcPts val="600"/>
              </a:spcBef>
            </a:pPr>
            <a:r>
              <a:rPr lang="id-ID" sz="2500" i="1"/>
              <a:t>Video Lecturing (MPG, MPEG, MP4, 3GP)</a:t>
            </a:r>
          </a:p>
          <a:p>
            <a:pPr>
              <a:spcBef>
                <a:spcPts val="600"/>
              </a:spcBef>
            </a:pPr>
            <a:r>
              <a:rPr lang="id-ID" sz="2500" i="1"/>
              <a:t>Sound Recording (MP3)</a:t>
            </a:r>
          </a:p>
          <a:p>
            <a:pPr>
              <a:spcBef>
                <a:spcPts val="600"/>
              </a:spcBef>
            </a:pPr>
            <a:r>
              <a:rPr lang="id-ID" sz="2500" i="1"/>
              <a:t>Animasi (SWF)</a:t>
            </a:r>
          </a:p>
          <a:p>
            <a:pPr>
              <a:spcBef>
                <a:spcPts val="600"/>
              </a:spcBef>
            </a:pPr>
            <a:r>
              <a:rPr lang="id-ID" sz="2500" i="1"/>
              <a:t>Latihan soal (DOC, TXT)</a:t>
            </a:r>
          </a:p>
          <a:p>
            <a:pPr>
              <a:spcBef>
                <a:spcPts val="600"/>
              </a:spcBef>
            </a:pPr>
            <a:r>
              <a:rPr lang="id-ID" sz="2500" i="1"/>
              <a:t>Soal ujian (DOC, TXT)</a:t>
            </a:r>
            <a:endParaRPr lang="en-US" sz="2500" i="1"/>
          </a:p>
          <a:p>
            <a:pPr>
              <a:spcBef>
                <a:spcPts val="600"/>
              </a:spcBef>
            </a:pPr>
            <a:endParaRPr lang="en-US" sz="2500" i="1"/>
          </a:p>
        </p:txBody>
      </p:sp>
      <p:sp>
        <p:nvSpPr>
          <p:cNvPr id="6" name="TextBox 5"/>
          <p:cNvSpPr txBox="1"/>
          <p:nvPr/>
        </p:nvSpPr>
        <p:spPr>
          <a:xfrm>
            <a:off x="1383355" y="5067055"/>
            <a:ext cx="6798948" cy="110799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id-ID" sz="2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TIP:   </a:t>
            </a:r>
            <a:r>
              <a:rPr lang="id-ID" sz="2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sebaiknya modul kuliah dalam format PDF. Konversi DOC atau PPT ke dalam format PDF dapat menggunakan Adobe Acrobat</a:t>
            </a:r>
          </a:p>
        </p:txBody>
      </p:sp>
    </p:spTree>
    <p:extLst>
      <p:ext uri="{BB962C8B-B14F-4D97-AF65-F5344CB8AC3E}">
        <p14:creationId xmlns:p14="http://schemas.microsoft.com/office/powerpoint/2010/main" val="37610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420F-B8CD-A541-8803-96C0FA62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80892-748D-1B4E-96D3-FE5FFAC9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952" y="1695116"/>
            <a:ext cx="2848248" cy="3022600"/>
          </a:xfrm>
        </p:spPr>
        <p:txBody>
          <a:bodyPr/>
          <a:lstStyle/>
          <a:p>
            <a:r>
              <a:rPr lang="en-US" sz="2200" dirty="0" err="1"/>
              <a:t>Powerpoint</a:t>
            </a:r>
            <a:endParaRPr lang="en-US" sz="2200" dirty="0"/>
          </a:p>
          <a:p>
            <a:r>
              <a:rPr lang="en-US" sz="2200" dirty="0"/>
              <a:t>Modul</a:t>
            </a:r>
          </a:p>
          <a:p>
            <a:r>
              <a:rPr lang="en-US" sz="2200" dirty="0" err="1"/>
              <a:t>Petunjuk</a:t>
            </a:r>
            <a:r>
              <a:rPr lang="en-US" sz="2200" dirty="0"/>
              <a:t> </a:t>
            </a:r>
            <a:r>
              <a:rPr lang="en-US" sz="2200" dirty="0" err="1"/>
              <a:t>Praktikum</a:t>
            </a:r>
            <a:endParaRPr lang="en-US" sz="2200" dirty="0"/>
          </a:p>
          <a:p>
            <a:r>
              <a:rPr lang="en-US" sz="2200" dirty="0"/>
              <a:t>Video</a:t>
            </a:r>
          </a:p>
          <a:p>
            <a:r>
              <a:rPr lang="en-US" sz="2200" dirty="0"/>
              <a:t>Link Web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911BD-C831-494D-8D5B-D95663E7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4" y="1419391"/>
            <a:ext cx="5046373" cy="44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5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Program Mapping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16391"/>
              </p:ext>
            </p:extLst>
          </p:nvPr>
        </p:nvGraphicFramePr>
        <p:xfrm>
          <a:off x="47296" y="1453059"/>
          <a:ext cx="8970581" cy="4556760"/>
        </p:xfrm>
        <a:graphic>
          <a:graphicData uri="http://schemas.openxmlformats.org/drawingml/2006/table">
            <a:tbl>
              <a:tblPr/>
              <a:tblGrid>
                <a:gridCol w="28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0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46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0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08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17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Indikator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Materi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Bahan Ajar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Interaksi (Komunikasi)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Aktivitas Belajar Mahasiswa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Sumber Belajar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(URL)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Teks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Presentasi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Gambar/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Animasi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Video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Asesmen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</a:t>
                      </a:r>
                      <a:r>
                        <a:rPr lang="id-ID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engetahui</a:t>
                      </a: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komponen pakan dan tubuh hewan 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Komposisi Pakan dan Tubuh Hewan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Kontrak perkuliahan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Perkembangan ilmu nutrisi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Komposisi pakan dan tubuh hewan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Text: GBPP dan SAP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Modul 1: Komposisi Pakan dan Tubuh Hewan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Tabel Excel: Komposisi Bahan Pakan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Contoh: Perhitungan komposisi nutrien pakan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PPT: Komposisi Pakan dan Tubuh Hewan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Video Lecture: Komposisi Pakan dan Tubuh Hewan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Video: Pengukuran komposisi tubuh dengan </a:t>
                      </a:r>
                      <a:r>
                        <a:rPr lang="en-US" sz="7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urea space technique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Tugas: menghitung komposisi pakan dan konversi  dari </a:t>
                      </a:r>
                      <a:r>
                        <a:rPr lang="en-US" sz="7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 feed</a:t>
                      </a: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ke bahan kering (BK)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 assesment </a:t>
                      </a: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(latihan mengerjakan soal sendiri)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Forum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Membaca dan mempelajari teks, bahan bacaan wajib dan penunjang 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Melihat video lecturing dan video penunjang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Mengerjakan tugas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Mengerjakan </a:t>
                      </a:r>
                      <a:r>
                        <a:rPr lang="fi-FI" sz="7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 assesment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Berpartisifasi dalam Forum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McDonald, P., RA. Edwards, JFG. Greenhalgh, and CA. Morgan. 2002. Animal Nutrition. Prentice Hall 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 u="sng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2"/>
                        </a:rPr>
                        <a:t>http://lms.ipb.ac.id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 u="sng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http://edis.ifas.ufl.edu/topics/agriculture/livestock.html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tentang pentingnya konsumsi zat makanan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Konsumsi Pakan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Regulasi konsumsi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Seleksi pakan oleh ternak 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Faktor yang mempengaruhi konsumsi pakan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Modul 2: Konsumsi Pakan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Contoh: Perhitungan konsumsi pakan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PPT: Konsumsi Pakan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Animasi: pengaturan gula darah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Video Lecture: Konsumsi Pakan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Kuis: Komposisi pakan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Tugas: perhitungan  konsumsi as feed dan BK pakan</a:t>
                      </a: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Self Study: Membaca  literatur online tentang proses konsumsi </a:t>
                      </a: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Forum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Membaca dan mempelajari teks, bahan bacaan wajib dan penunjang 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Melihat video lecturing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Mengerjakan kuis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Mengerjakan tugas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  <a:tabLst>
                          <a:tab pos="103505" algn="l"/>
                        </a:tabLst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Berpartisifasi dalam Forum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fi-FI" sz="7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McDonald, P., RA. Edwards, JFG. Greenhalgh, and CA. Morgan. 2002. Animal Nutrition. Prentice Hall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 u="sng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2"/>
                        </a:rPr>
                        <a:t>http://lms.ipb.ac.id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700" u="sng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/>
                        </a:rPr>
                        <a:t>http://edis.ifas.ufl.edu/topics/agriculture/livestock.html</a:t>
                      </a:r>
                      <a:endParaRPr lang="en-US" sz="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68" marR="72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63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etode Penyampaian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3979"/>
              </p:ext>
            </p:extLst>
          </p:nvPr>
        </p:nvGraphicFramePr>
        <p:xfrm>
          <a:off x="692729" y="1403352"/>
          <a:ext cx="7827815" cy="4991408"/>
        </p:xfrm>
        <a:graphic>
          <a:graphicData uri="http://schemas.openxmlformats.org/drawingml/2006/table">
            <a:tbl>
              <a:tblPr/>
              <a:tblGrid>
                <a:gridCol w="54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613">
                <a:tc rowSpan="2"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41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Kompetensi Dasar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Pokok Bahasan</a:t>
                      </a:r>
                    </a:p>
                  </a:txBody>
                  <a:tcPr marL="42892" marR="42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Metode Penyampaian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Waktu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Face to Face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Video Conference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 based Courses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</a:t>
                      </a:r>
                      <a:r>
                        <a:rPr lang="id-ID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engetahui</a:t>
                      </a: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komponen pakan dan tubuh hewan 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marR="0" indent="-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Komposisi pakan dan tubuh hewan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tentang pentingnya konsumsi zat makanan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Konsumsi zat makanan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mengevalusi kecernaan zat makanan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kecernaan zat makanan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65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sumber energi, mengevalusi kandungan energi, satuan energi dan manfaat energi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Energi pakan, partisi energi satuan energi,  evaluasi energi pakan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dan mengukur nilai nutrisi protein pakan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nilai nutrisi protein ransum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nilai nutrisi mineral  pakan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nilai nutrisi  mineral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dan mengukur nilai nutrisi vitamin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Evaluasi nilai nutrisi vitamin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fungsi air dalam ilmu nutrisi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Peranan dan fungsi air dalam nutrisi.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839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upaya manipulasi proses nutrisi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Anti nutrisi dalam pakan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kebutuhan zat makanan dan teknik pengukurannya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Pengukuran kebutuhan zat makanan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452">
                <a:tc>
                  <a:txBody>
                    <a:bodyPr/>
                    <a:lstStyle/>
                    <a:p>
                      <a:pPr marL="1524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dapat menjelaskan prinsip penelitian nutrisi dan pemanfaatan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Dasar teknik penelitian dalam nutrisi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000" b="1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</a:t>
                      </a:r>
                      <a:endParaRPr lang="en-US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hari</a:t>
                      </a:r>
                    </a:p>
                  </a:txBody>
                  <a:tcPr marL="42892" marR="42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26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adwal Perkuliahan</a:t>
            </a:r>
            <a:endParaRPr lang="en-US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8301" y="1393074"/>
          <a:ext cx="8001001" cy="4743831"/>
        </p:xfrm>
        <a:graphic>
          <a:graphicData uri="http://schemas.openxmlformats.org/drawingml/2006/table">
            <a:tbl>
              <a:tblPr/>
              <a:tblGrid>
                <a:gridCol w="71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1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5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Minggu ke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Pokok Bahasan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Senin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Selasa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Rabu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Kamis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Jumat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Sabtu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I.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Komposisi Pakan dan Tubuh Hewan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Kuliah </a:t>
                      </a:r>
                      <a:r>
                        <a:rPr lang="en-US" sz="12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Face to Face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berinteraksi dalam perkuliahan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mulai akses LMS </a:t>
                      </a:r>
                      <a:r>
                        <a:rPr lang="en-US" sz="1200" u="sng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2"/>
                        </a:rPr>
                        <a:t>http://lms.ipb.ac.id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Membaca dan mempelajari MODUL 1.Komposisi Pakan dan Tubuh Hewan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Mahasiswa mengerjakan TUGAS 1. Menghitung komposisi pakan dan konversi  dari </a:t>
                      </a:r>
                      <a:r>
                        <a:rPr lang="en-US" sz="12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 feed</a:t>
                      </a: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ke bahan kering (BK)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Batas akhir mengumpulkan Tugas 1, pukul 20.00 WIB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II.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Konsumsi Pakan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Membaca dan mempelajari MODUL 2. Konsumsi Pakan;  dan Contoh Perhitungan Konsumsi Pakan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Melihat dan mempelajari VIDEO LECTURE 2. Konsumsi Pakan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Mulai mengerjakan TUGAS 2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Mengerjakan SELF STUDY 1: Membaca literature online lainnya tetang proses konsumsi.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Wingdings"/>
                        <a:buChar char=""/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Mulai mengerjakan KUIS 1.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Batas akhir mengumpulkan Tugas 2, dan mengerjakan Kuis 1, pukul 20.00 WIB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Komentar dari Dosen, paling lambat pkl 20.00WIB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88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60" y="304801"/>
            <a:ext cx="7958715" cy="735724"/>
          </a:xfrm>
        </p:spPr>
        <p:txBody>
          <a:bodyPr/>
          <a:lstStyle/>
          <a:p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Modul Kuliah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INMod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1247" y="142422"/>
            <a:ext cx="782349" cy="873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600" y="1411041"/>
            <a:ext cx="313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Modul Kuliah: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Modul lengkap harus tersedia.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Format modul sebaiknya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Modul dibagi </a:t>
            </a:r>
            <a:r>
              <a:rPr lang="id-ID" dirty="0" err="1"/>
              <a:t>kedalam</a:t>
            </a:r>
            <a:r>
              <a:rPr lang="id-ID" dirty="0"/>
              <a:t> topik/minggu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</a:rPr>
              <a:t>Tidak seluruh topik dimunculkan sekaligus.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D8B18-CF63-B64D-A85B-17A5DF03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9" y="1532021"/>
            <a:ext cx="4789229" cy="43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74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21" y="304801"/>
            <a:ext cx="7945053" cy="735724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pic>
        <p:nvPicPr>
          <p:cNvPr id="5" name="Picture 4" descr="PPT-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8154" y="99512"/>
            <a:ext cx="794472" cy="893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8597" y="1682299"/>
            <a:ext cx="2945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/>
              <a:t>Powerpoint</a:t>
            </a:r>
            <a:r>
              <a:rPr lang="id-ID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PPT lengkap harus tersedia.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PPT dikonversi </a:t>
            </a:r>
            <a:r>
              <a:rPr lang="id-ID" dirty="0" err="1"/>
              <a:t>kedalam</a:t>
            </a:r>
            <a:r>
              <a:rPr lang="id-ID" dirty="0"/>
              <a:t> 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PPT tidak seluruh topik dimunculkan sekaligus.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2940A-22E8-9E47-8577-09A6E817F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1" y="1442452"/>
            <a:ext cx="5997078" cy="43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3DDB-AA32-514E-A6E9-81B2881F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Transformation from Traditional Learning </a:t>
            </a:r>
            <a:br>
              <a:rPr lang="en-US" sz="3000" dirty="0"/>
            </a:br>
            <a:r>
              <a:rPr lang="en-US" sz="3000" dirty="0"/>
              <a:t>to Mobile Learning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A73DC0-2AF2-BD45-B659-F4268CB07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1" y="1813513"/>
            <a:ext cx="7848174" cy="327228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6077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28" y="216313"/>
            <a:ext cx="7866908" cy="735724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Website - HTML</a:t>
            </a:r>
          </a:p>
        </p:txBody>
      </p:sp>
      <p:pic>
        <p:nvPicPr>
          <p:cNvPr id="9" name="Picture 8" descr="PIN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6864" y="133505"/>
            <a:ext cx="714375" cy="80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7835" y="1411041"/>
            <a:ext cx="29008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Modul-</a:t>
            </a:r>
            <a:r>
              <a:rPr lang="id-ID" b="1" dirty="0" err="1"/>
              <a:t>Website</a:t>
            </a:r>
            <a:endParaRPr lang="id-ID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Modul dapat juga dalam bentuk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Mahasiswa lebih mudah membaca dalam web.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Memudahkan dalam </a:t>
            </a:r>
            <a:r>
              <a:rPr lang="id-ID" dirty="0" err="1"/>
              <a:t>penelusran</a:t>
            </a:r>
            <a:r>
              <a:rPr lang="id-ID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Bisa juga membuat LINK pada sumber bacaan di luar LMS, </a:t>
            </a:r>
            <a:r>
              <a:rPr lang="id-ID" dirty="0" err="1"/>
              <a:t>mis</a:t>
            </a:r>
            <a:r>
              <a:rPr lang="id-ID" dirty="0"/>
              <a:t>: </a:t>
            </a:r>
            <a:r>
              <a:rPr lang="id-ID" sz="1200" dirty="0">
                <a:hlinkClick r:id="rId3"/>
              </a:rPr>
              <a:t>http://www.feedipedia.org</a:t>
            </a:r>
            <a:endParaRPr lang="id-ID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8AC1D-D120-A54C-8391-DBDA2B6CB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8" y="1411041"/>
            <a:ext cx="5584977" cy="49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73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992" y="1267850"/>
            <a:ext cx="6785465" cy="34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14856" y="210205"/>
            <a:ext cx="7976586" cy="75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Video</a:t>
            </a:r>
          </a:p>
        </p:txBody>
      </p:sp>
      <p:pic>
        <p:nvPicPr>
          <p:cNvPr id="5" name="Picture 4" descr="PINVid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6378" y="133020"/>
            <a:ext cx="7239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78" y="4771521"/>
            <a:ext cx="7840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Video: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Dapat berupa Video </a:t>
            </a:r>
            <a:r>
              <a:rPr lang="id-ID" dirty="0" err="1"/>
              <a:t>Lecturing</a:t>
            </a:r>
            <a:r>
              <a:rPr lang="id-ID" dirty="0"/>
              <a:t> atau Video 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Perhatikan format Video yang ukuran </a:t>
            </a:r>
            <a:r>
              <a:rPr lang="id-ID" dirty="0" err="1"/>
              <a:t>filenya</a:t>
            </a:r>
            <a:r>
              <a:rPr lang="id-ID" dirty="0"/>
              <a:t> ringan, </a:t>
            </a:r>
            <a:r>
              <a:rPr lang="id-ID" dirty="0" err="1"/>
              <a:t>mis</a:t>
            </a:r>
            <a:r>
              <a:rPr lang="id-ID" dirty="0"/>
              <a:t>. 3G (dapat diputar di </a:t>
            </a:r>
            <a:r>
              <a:rPr lang="id-ID" dirty="0" err="1"/>
              <a:t>smart</a:t>
            </a:r>
            <a:r>
              <a:rPr lang="id-ID" dirty="0"/>
              <a:t> </a:t>
            </a:r>
            <a:r>
              <a:rPr lang="id-ID" dirty="0" err="1"/>
              <a:t>phone</a:t>
            </a:r>
            <a:r>
              <a:rPr lang="id-ID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Dapat juga di </a:t>
            </a:r>
            <a:r>
              <a:rPr lang="id-ID" b="1" dirty="0" err="1">
                <a:solidFill>
                  <a:srgbClr val="FF0000"/>
                </a:solidFill>
              </a:rPr>
              <a:t>share</a:t>
            </a:r>
            <a:r>
              <a:rPr lang="id-ID" b="1" dirty="0">
                <a:solidFill>
                  <a:srgbClr val="FF0000"/>
                </a:solidFill>
              </a:rPr>
              <a:t> di Youtube</a:t>
            </a:r>
            <a:r>
              <a:rPr lang="id-ID" dirty="0"/>
              <a:t> atau </a:t>
            </a:r>
            <a:r>
              <a:rPr lang="id-ID" b="1" dirty="0" err="1">
                <a:solidFill>
                  <a:srgbClr val="FF0000"/>
                </a:solidFill>
              </a:rPr>
              <a:t>link</a:t>
            </a:r>
            <a:r>
              <a:rPr lang="id-ID" b="1" dirty="0">
                <a:solidFill>
                  <a:srgbClr val="FF0000"/>
                </a:solidFill>
              </a:rPr>
              <a:t> ke Youtube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59" y="210205"/>
            <a:ext cx="8023881" cy="751490"/>
          </a:xfrm>
        </p:spPr>
        <p:txBody>
          <a:bodyPr/>
          <a:lstStyle/>
          <a:p>
            <a:r>
              <a:rPr lang="id-ID" b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INLati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791" y="225568"/>
            <a:ext cx="723900" cy="8096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772"/>
            <a:ext cx="5686621" cy="346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2" y="2726792"/>
            <a:ext cx="6012247" cy="330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3595" y="1379426"/>
            <a:ext cx="2588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Tugas: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Diatur sesuai dengan Topik.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Waktu </a:t>
            </a:r>
            <a:r>
              <a:rPr lang="id-ID" dirty="0" err="1"/>
              <a:t>submiite</a:t>
            </a:r>
            <a:r>
              <a:rPr lang="id-ID" dirty="0"/>
              <a:t> harus ditetapkan.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Dapat mengontrol keaktifan mahasiswa dalam mengerjakan tugas.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09" y="304801"/>
            <a:ext cx="7176366" cy="623454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Quiz / Test</a:t>
            </a:r>
          </a:p>
        </p:txBody>
      </p:sp>
      <p:pic>
        <p:nvPicPr>
          <p:cNvPr id="4" name="Content Placeholder 3" descr="PINQui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684" y="262371"/>
            <a:ext cx="695325" cy="762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8" y="1781441"/>
            <a:ext cx="5222271" cy="265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0095" y="1341326"/>
            <a:ext cx="25885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/>
              <a:t>Quiz</a:t>
            </a:r>
            <a:r>
              <a:rPr lang="id-ID" b="1" dirty="0"/>
              <a:t>/</a:t>
            </a:r>
            <a:r>
              <a:rPr lang="id-ID" b="1" dirty="0" err="1"/>
              <a:t>Test</a:t>
            </a:r>
            <a:endParaRPr lang="id-ID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Jenis soal bisa beragam (</a:t>
            </a:r>
            <a:r>
              <a:rPr lang="id-ID" dirty="0" err="1"/>
              <a:t>B</a:t>
            </a:r>
            <a:r>
              <a:rPr lang="id-ID" dirty="0"/>
              <a:t>/</a:t>
            </a:r>
            <a:r>
              <a:rPr lang="id-ID" dirty="0" err="1"/>
              <a:t>S</a:t>
            </a:r>
            <a:r>
              <a:rPr lang="id-ID" dirty="0"/>
              <a:t>, Pilihan Ganda, Mengisi, </a:t>
            </a:r>
            <a:r>
              <a:rPr lang="en-US" dirty="0" err="1"/>
              <a:t>hitungan</a:t>
            </a:r>
            <a:r>
              <a:rPr lang="en-US" dirty="0"/>
              <a:t>, </a:t>
            </a:r>
            <a:r>
              <a:rPr lang="id-ID" dirty="0" err="1"/>
              <a:t>Essay</a:t>
            </a:r>
            <a:r>
              <a:rPr lang="id-ID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Menentukan waktu yang tepat.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Gunakan pengaturan soal secara  </a:t>
            </a:r>
            <a:r>
              <a:rPr lang="id-ID" dirty="0" err="1"/>
              <a:t>random</a:t>
            </a:r>
            <a:r>
              <a:rPr lang="id-ID" dirty="0"/>
              <a:t>/acak dalam.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Menggunakan </a:t>
            </a:r>
            <a:r>
              <a:rPr lang="id-ID" dirty="0" err="1"/>
              <a:t>password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Evaluasi penilaian bisa lebih dalam.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79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Latihan </a:t>
            </a:r>
            <a:r>
              <a:rPr lang="id-ID" b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894BD-4521-BC44-BD0B-B8F90517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" y="1400676"/>
            <a:ext cx="7112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5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Hasil Ujian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661E5-A1F8-DA40-A1C1-B8CED309F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" y="1342857"/>
            <a:ext cx="7831664" cy="50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 Diskusi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273680"/>
            <a:ext cx="7661275" cy="1584176"/>
          </a:xfrm>
        </p:spPr>
        <p:txBody>
          <a:bodyPr/>
          <a:lstStyle/>
          <a:p>
            <a:r>
              <a:rPr lang="en-US" sz="2000" dirty="0"/>
              <a:t>FORUM </a:t>
            </a:r>
            <a:r>
              <a:rPr lang="en-US" sz="2000" dirty="0" err="1"/>
              <a:t>adalah</a:t>
            </a:r>
            <a:r>
              <a:rPr lang="en-US" sz="2000" dirty="0"/>
              <a:t> media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sesama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, d</a:t>
            </a:r>
            <a:r>
              <a:rPr lang="id-ID" sz="2000" dirty="0" err="1"/>
              <a:t>apat</a:t>
            </a:r>
            <a:r>
              <a:rPr lang="id-ID" sz="2000" dirty="0"/>
              <a:t> juga untuk Forum Pertanyaan.</a:t>
            </a:r>
          </a:p>
          <a:p>
            <a:r>
              <a:rPr lang="id-ID" sz="2000" dirty="0"/>
              <a:t>Sebaiknya topik diskusi ditentukan oleh dosen.</a:t>
            </a:r>
          </a:p>
          <a:p>
            <a:r>
              <a:rPr lang="id-ID" sz="2000" dirty="0"/>
              <a:t>Dosen mendorong mahasiswa memberikan pendapatnya</a:t>
            </a:r>
          </a:p>
          <a:p>
            <a:r>
              <a:rPr lang="id-ID" sz="2000" dirty="0"/>
              <a:t>Dosen harus membuat </a:t>
            </a:r>
            <a:r>
              <a:rPr lang="id-ID" sz="2000" dirty="0" err="1"/>
              <a:t>summary</a:t>
            </a:r>
            <a:r>
              <a:rPr lang="id-ID" sz="2000" dirty="0"/>
              <a:t> di akhir diskusi setiap topik.</a:t>
            </a:r>
            <a:endParaRPr lang="en-US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79" y="3581401"/>
            <a:ext cx="5455624" cy="29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7A57DD-E1A4-E848-ACEC-CD613B1E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053">
            <a:off x="6070734" y="4171697"/>
            <a:ext cx="2853066" cy="14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8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22399"/>
            <a:ext cx="8001000" cy="2542465"/>
          </a:xfrm>
        </p:spPr>
        <p:txBody>
          <a:bodyPr/>
          <a:lstStyle/>
          <a:p>
            <a:r>
              <a:rPr lang="en-US" sz="2100" dirty="0"/>
              <a:t>CHATING </a:t>
            </a:r>
            <a:r>
              <a:rPr lang="en-US" sz="2100" dirty="0" err="1"/>
              <a:t>digunakan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komuniksi</a:t>
            </a:r>
            <a:r>
              <a:rPr lang="en-US" sz="2100" dirty="0"/>
              <a:t> </a:t>
            </a:r>
            <a:r>
              <a:rPr lang="en-US" sz="2100" dirty="0" err="1"/>
              <a:t>langsung</a:t>
            </a:r>
            <a:r>
              <a:rPr lang="en-US" sz="2100" dirty="0"/>
              <a:t> (</a:t>
            </a:r>
            <a:r>
              <a:rPr lang="en-US" sz="2100" i="1" dirty="0"/>
              <a:t>synchronous</a:t>
            </a:r>
            <a:r>
              <a:rPr lang="en-US" sz="2100" dirty="0"/>
              <a:t>) </a:t>
            </a:r>
            <a:r>
              <a:rPr lang="en-US" sz="2100" dirty="0" err="1"/>
              <a:t>secara</a:t>
            </a:r>
            <a:r>
              <a:rPr lang="en-US" sz="2100" dirty="0"/>
              <a:t> online. CHATING </a:t>
            </a:r>
            <a:r>
              <a:rPr lang="en-US" sz="2100" dirty="0" err="1"/>
              <a:t>biasanya</a:t>
            </a:r>
            <a:r>
              <a:rPr lang="en-US" sz="2100" dirty="0"/>
              <a:t> </a:t>
            </a:r>
            <a:r>
              <a:rPr lang="en-US" sz="2100" dirty="0" err="1"/>
              <a:t>dilakukan</a:t>
            </a:r>
            <a:r>
              <a:rPr lang="en-US" sz="2100" dirty="0"/>
              <a:t> </a:t>
            </a:r>
            <a:r>
              <a:rPr lang="en-US" sz="2100" dirty="0" err="1"/>
              <a:t>mahasiswa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saling</a:t>
            </a:r>
            <a:r>
              <a:rPr lang="en-US" sz="2100" dirty="0"/>
              <a:t> </a:t>
            </a:r>
            <a:r>
              <a:rPr lang="en-US" sz="2100" dirty="0" err="1"/>
              <a:t>berkomunikasi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saat</a:t>
            </a:r>
            <a:r>
              <a:rPr lang="en-US" sz="2100" dirty="0"/>
              <a:t> </a:t>
            </a:r>
            <a:r>
              <a:rPr lang="en-US" sz="2100" dirty="0" err="1"/>
              <a:t>mengerjakan</a:t>
            </a:r>
            <a:r>
              <a:rPr lang="en-US" sz="2100" dirty="0"/>
              <a:t> </a:t>
            </a:r>
            <a:r>
              <a:rPr lang="en-US" sz="2100" dirty="0" err="1"/>
              <a:t>tugas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. </a:t>
            </a:r>
          </a:p>
          <a:p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mengikuti</a:t>
            </a:r>
            <a:r>
              <a:rPr lang="en-US" sz="2100" dirty="0"/>
              <a:t> </a:t>
            </a:r>
            <a:r>
              <a:rPr lang="en-US" sz="2100" dirty="0" err="1"/>
              <a:t>Chating</a:t>
            </a:r>
            <a:r>
              <a:rPr lang="en-US" sz="2100" dirty="0"/>
              <a:t> </a:t>
            </a:r>
            <a:r>
              <a:rPr lang="en-US" sz="2100" dirty="0" err="1"/>
              <a:t>dilakukan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cara</a:t>
            </a:r>
            <a:r>
              <a:rPr lang="en-US" sz="2100" dirty="0"/>
              <a:t> click CHATING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fasilitas</a:t>
            </a:r>
            <a:r>
              <a:rPr lang="en-US" sz="2100" dirty="0"/>
              <a:t> yang </a:t>
            </a:r>
            <a:r>
              <a:rPr lang="en-US" sz="2100" dirty="0" err="1"/>
              <a:t>sudah</a:t>
            </a:r>
            <a:r>
              <a:rPr lang="en-US" sz="2100" dirty="0"/>
              <a:t> </a:t>
            </a:r>
            <a:r>
              <a:rPr lang="en-US" sz="2100" dirty="0" err="1"/>
              <a:t>tersedia</a:t>
            </a:r>
            <a:r>
              <a:rPr lang="en-US" sz="2100" dirty="0"/>
              <a:t>,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menggunakan</a:t>
            </a:r>
            <a:r>
              <a:rPr lang="en-US" sz="2100" dirty="0"/>
              <a:t> </a:t>
            </a:r>
            <a:r>
              <a:rPr lang="en-US" sz="2100" dirty="0" err="1"/>
              <a:t>aplikasi</a:t>
            </a:r>
            <a:r>
              <a:rPr lang="en-US" sz="2100" dirty="0"/>
              <a:t> CHATTING yang lain.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411FFB-2F1D-804A-8AB7-E65E043B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4" y="3964865"/>
            <a:ext cx="3741181" cy="2095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36B7AD-5B97-0744-B6B8-A15E264E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1" y="3964865"/>
            <a:ext cx="3754438" cy="20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4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Video Conference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2460" y="1595286"/>
            <a:ext cx="3561540" cy="30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kumimoji="0" lang="id-ID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Dilakukan untuk </a:t>
            </a:r>
            <a:r>
              <a:rPr kumimoji="0" lang="id-ID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menfasilitasi</a:t>
            </a:r>
            <a:r>
              <a:rPr kumimoji="0" lang="id-ID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kuliah jarak jauh dengan institusi lain.</a:t>
            </a: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lang="en-US" sz="2200" kern="0" dirty="0" err="1">
                <a:latin typeface="Arial" pitchFamily="34" charset="0"/>
                <a:cs typeface="Arial" pitchFamily="34" charset="0"/>
              </a:rPr>
              <a:t>Ruangan</a:t>
            </a:r>
            <a:r>
              <a:rPr lang="en-US" sz="2200" kern="0" dirty="0">
                <a:latin typeface="Arial" pitchFamily="34" charset="0"/>
                <a:cs typeface="Arial" pitchFamily="34" charset="0"/>
              </a:rPr>
              <a:t> Vicon, </a:t>
            </a:r>
            <a:r>
              <a:rPr lang="en-US" sz="2200" kern="0" dirty="0" err="1">
                <a:latin typeface="Arial" pitchFamily="34" charset="0"/>
                <a:cs typeface="Arial" pitchFamily="34" charset="0"/>
              </a:rPr>
              <a:t>Kamera</a:t>
            </a:r>
            <a:r>
              <a:rPr lang="en-US" sz="2200" kern="0" dirty="0">
                <a:latin typeface="Arial" pitchFamily="34" charset="0"/>
                <a:cs typeface="Arial" pitchFamily="34" charset="0"/>
              </a:rPr>
              <a:t> Vicon , Internet Bandwidth, </a:t>
            </a:r>
            <a:r>
              <a:rPr lang="en-US" sz="2200" kern="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200" kern="0" dirty="0">
                <a:latin typeface="Arial" pitchFamily="34" charset="0"/>
                <a:cs typeface="Arial" pitchFamily="34" charset="0"/>
              </a:rPr>
              <a:t> Vicon</a:t>
            </a:r>
            <a:endParaRPr kumimoji="0" lang="id-ID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tabLst/>
              <a:defRPr/>
            </a:pPr>
            <a:r>
              <a:rPr lang="id-ID" sz="2200" kern="0" dirty="0">
                <a:latin typeface="Arial" pitchFamily="34" charset="0"/>
                <a:cs typeface="Arial" pitchFamily="34" charset="0"/>
              </a:rPr>
              <a:t>Topik harus dipilih yang paling tepat.</a:t>
            </a:r>
            <a:endParaRPr kumimoji="0" lang="id-ID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tabLst/>
              <a:defRPr/>
            </a:pPr>
            <a:endParaRPr kumimoji="0" lang="id-ID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Video Con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271" y="1595285"/>
            <a:ext cx="4753291" cy="430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622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BA1-3CD6-AB4C-B2B2-F9F47FE6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Kesiapan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LMS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44E7B-9DB0-1A4B-8059-4835C07FE5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285" y="1337130"/>
          <a:ext cx="8860971" cy="49167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4925">
                  <a:extLst>
                    <a:ext uri="{9D8B030D-6E8A-4147-A177-3AD203B41FA5}">
                      <a16:colId xmlns:a16="http://schemas.microsoft.com/office/drawing/2014/main" val="1246293428"/>
                    </a:ext>
                  </a:extLst>
                </a:gridCol>
                <a:gridCol w="2470790">
                  <a:extLst>
                    <a:ext uri="{9D8B030D-6E8A-4147-A177-3AD203B41FA5}">
                      <a16:colId xmlns:a16="http://schemas.microsoft.com/office/drawing/2014/main" val="384017316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134427093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21269009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863160261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324608145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353004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Kode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Mata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Kuliah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Penjelasan MK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Praktikum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Video/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Animasi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Web/Text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9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NTP211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Pengetahuan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Bahan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866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NTP221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Biokimia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25032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Fisiologi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56167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NTP231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Pengantar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926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NTP243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Pengantar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202123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NTP244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41431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NTP313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38135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NTP321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Pengolahan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4353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NTP323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Mikrobiologi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2812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Unggas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54715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Perah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21860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Pedaging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97501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BF08-B3BD-CE45-9A84-DCC67E27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Conventional Learning vs Virtual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BB2445-057B-BD4C-BBFF-CBCA9845A6C9}"/>
              </a:ext>
            </a:extLst>
          </p:cNvPr>
          <p:cNvSpPr txBox="1">
            <a:spLocks/>
          </p:cNvSpPr>
          <p:nvPr/>
        </p:nvSpPr>
        <p:spPr bwMode="auto">
          <a:xfrm>
            <a:off x="574676" y="2395041"/>
            <a:ext cx="3768724" cy="305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Pembelajaran</a:t>
            </a:r>
            <a:r>
              <a:rPr lang="en-US" sz="1600" kern="0" dirty="0"/>
              <a:t> </a:t>
            </a:r>
            <a:r>
              <a:rPr lang="en-US" sz="1600" kern="0" dirty="0" err="1"/>
              <a:t>tergantung</a:t>
            </a:r>
            <a:r>
              <a:rPr lang="en-US" sz="1600" kern="0" dirty="0"/>
              <a:t> </a:t>
            </a:r>
            <a:r>
              <a:rPr lang="en-US" sz="1600" kern="0" dirty="0" err="1"/>
              <a:t>kepada</a:t>
            </a:r>
            <a:r>
              <a:rPr lang="en-US" sz="1600" kern="0" dirty="0"/>
              <a:t> </a:t>
            </a:r>
            <a:r>
              <a:rPr lang="en-US" sz="1600" kern="0" dirty="0" err="1"/>
              <a:t>kemampuan</a:t>
            </a:r>
            <a:r>
              <a:rPr lang="en-US" sz="1600" kern="0" dirty="0"/>
              <a:t> </a:t>
            </a:r>
            <a:r>
              <a:rPr lang="en-US" sz="1600" kern="0" dirty="0" err="1"/>
              <a:t>pengajar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Sumber</a:t>
            </a:r>
            <a:r>
              <a:rPr lang="en-US" sz="1600" kern="0" dirty="0"/>
              <a:t> </a:t>
            </a:r>
            <a:r>
              <a:rPr lang="en-US" sz="1600" kern="0" dirty="0" err="1"/>
              <a:t>belajar</a:t>
            </a:r>
            <a:r>
              <a:rPr lang="en-US" sz="1600" kern="0" dirty="0"/>
              <a:t> </a:t>
            </a:r>
            <a:r>
              <a:rPr lang="en-US" sz="1600" kern="0" dirty="0" err="1"/>
              <a:t>terpusat</a:t>
            </a:r>
            <a:r>
              <a:rPr lang="en-US" sz="1600" kern="0" dirty="0"/>
              <a:t> di </a:t>
            </a:r>
            <a:r>
              <a:rPr lang="en-US" sz="1600" kern="0" dirty="0" err="1"/>
              <a:t>ruangan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Pengajar</a:t>
            </a:r>
            <a:r>
              <a:rPr lang="en-US" sz="1600" kern="0" dirty="0"/>
              <a:t> </a:t>
            </a:r>
            <a:r>
              <a:rPr lang="en-US" sz="1600" kern="0" dirty="0" err="1"/>
              <a:t>sebagai</a:t>
            </a:r>
            <a:r>
              <a:rPr lang="en-US" sz="1600" kern="0" dirty="0"/>
              <a:t> </a:t>
            </a:r>
            <a:r>
              <a:rPr lang="en-US" sz="1600" kern="0" dirty="0" err="1"/>
              <a:t>sumber</a:t>
            </a:r>
            <a:r>
              <a:rPr lang="en-US" sz="1600" kern="0" dirty="0"/>
              <a:t> </a:t>
            </a:r>
            <a:r>
              <a:rPr lang="en-US" sz="1600" kern="0" dirty="0" err="1"/>
              <a:t>ilmu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Belajar</a:t>
            </a:r>
            <a:r>
              <a:rPr lang="en-US" sz="1600" kern="0" dirty="0"/>
              <a:t> </a:t>
            </a:r>
            <a:r>
              <a:rPr lang="en-US" sz="1600" kern="0" dirty="0" err="1"/>
              <a:t>terkendalah</a:t>
            </a:r>
            <a:r>
              <a:rPr lang="en-US" sz="1600" kern="0" dirty="0"/>
              <a:t> </a:t>
            </a:r>
            <a:r>
              <a:rPr lang="en-US" sz="1600" kern="0" dirty="0" err="1"/>
              <a:t>masalah</a:t>
            </a:r>
            <a:r>
              <a:rPr lang="en-US" sz="1600" kern="0" dirty="0"/>
              <a:t> </a:t>
            </a:r>
            <a:r>
              <a:rPr lang="en-US" sz="1600" kern="0" dirty="0" err="1"/>
              <a:t>jarak</a:t>
            </a:r>
            <a:r>
              <a:rPr lang="en-US" sz="1600" kern="0" dirty="0"/>
              <a:t>, </a:t>
            </a:r>
            <a:r>
              <a:rPr lang="en-US" sz="1600" kern="0" dirty="0" err="1"/>
              <a:t>ruang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</a:t>
            </a:r>
            <a:r>
              <a:rPr lang="en-US" sz="1600" kern="0" dirty="0" err="1"/>
              <a:t>waktu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Perlu</a:t>
            </a:r>
            <a:r>
              <a:rPr lang="en-US" sz="1600" kern="0" dirty="0"/>
              <a:t> </a:t>
            </a:r>
            <a:r>
              <a:rPr lang="en-US" sz="1600" kern="0" dirty="0" err="1"/>
              <a:t>sarana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</a:t>
            </a:r>
            <a:r>
              <a:rPr lang="en-US" sz="1600" kern="0" dirty="0" err="1"/>
              <a:t>prasarana</a:t>
            </a:r>
            <a:r>
              <a:rPr lang="en-US" sz="1600" kern="0" dirty="0"/>
              <a:t> </a:t>
            </a:r>
            <a:r>
              <a:rPr lang="en-US" sz="1600" kern="0" dirty="0" err="1"/>
              <a:t>belajar</a:t>
            </a:r>
            <a:r>
              <a:rPr lang="en-US" sz="1600" kern="0" dirty="0"/>
              <a:t> yang </a:t>
            </a:r>
            <a:r>
              <a:rPr lang="en-US" sz="1600" kern="0" dirty="0" err="1"/>
              <a:t>memadai</a:t>
            </a:r>
            <a:r>
              <a:rPr lang="en-US" sz="1600" kern="0" dirty="0"/>
              <a:t> </a:t>
            </a:r>
            <a:r>
              <a:rPr lang="en-US" sz="1600" kern="0" dirty="0" err="1"/>
              <a:t>serta</a:t>
            </a:r>
            <a:r>
              <a:rPr lang="en-US" sz="1600" kern="0" dirty="0"/>
              <a:t> SDM </a:t>
            </a:r>
            <a:r>
              <a:rPr lang="en-US" sz="1600" kern="0" dirty="0" err="1"/>
              <a:t>pengajar</a:t>
            </a:r>
            <a:r>
              <a:rPr lang="en-US" sz="1600" kern="0" dirty="0"/>
              <a:t> yang </a:t>
            </a:r>
            <a:r>
              <a:rPr lang="en-US" sz="1600" kern="0" dirty="0" err="1"/>
              <a:t>memahami</a:t>
            </a:r>
            <a:r>
              <a:rPr lang="en-US" sz="1600" kern="0" dirty="0"/>
              <a:t> </a:t>
            </a:r>
            <a:r>
              <a:rPr lang="en-US" sz="1600" kern="0" dirty="0" err="1"/>
              <a:t>benar</a:t>
            </a:r>
            <a:r>
              <a:rPr lang="en-US" sz="1600" kern="0" dirty="0"/>
              <a:t> </a:t>
            </a:r>
            <a:r>
              <a:rPr lang="en-US" sz="1600" kern="0" dirty="0" err="1"/>
              <a:t>setiap</a:t>
            </a:r>
            <a:r>
              <a:rPr lang="en-US" sz="1600" kern="0" dirty="0"/>
              <a:t> </a:t>
            </a:r>
            <a:r>
              <a:rPr lang="en-US" sz="1600" kern="0" dirty="0" err="1"/>
              <a:t>ilmu</a:t>
            </a:r>
            <a:r>
              <a:rPr lang="en-US" sz="1600" kern="0" dirty="0"/>
              <a:t> yang </a:t>
            </a:r>
            <a:r>
              <a:rPr lang="en-US" sz="1600" kern="0" dirty="0" err="1"/>
              <a:t>diajarkan</a:t>
            </a:r>
            <a:r>
              <a:rPr lang="en-US" sz="1600" kern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E8DBF-BCAD-9644-B5D2-40D2ED7A62AB}"/>
              </a:ext>
            </a:extLst>
          </p:cNvPr>
          <p:cNvSpPr txBox="1"/>
          <p:nvPr/>
        </p:nvSpPr>
        <p:spPr>
          <a:xfrm>
            <a:off x="574675" y="1625600"/>
            <a:ext cx="376872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Conventional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8C72F-E350-414E-BC32-BBD429C0BB99}"/>
              </a:ext>
            </a:extLst>
          </p:cNvPr>
          <p:cNvSpPr txBox="1"/>
          <p:nvPr/>
        </p:nvSpPr>
        <p:spPr>
          <a:xfrm>
            <a:off x="4827586" y="1625600"/>
            <a:ext cx="3792821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Virtual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4F8B6F-1FE4-144D-A2AE-45452BD1B042}"/>
              </a:ext>
            </a:extLst>
          </p:cNvPr>
          <p:cNvSpPr txBox="1">
            <a:spLocks/>
          </p:cNvSpPr>
          <p:nvPr/>
        </p:nvSpPr>
        <p:spPr bwMode="auto">
          <a:xfrm>
            <a:off x="4827585" y="2395041"/>
            <a:ext cx="3792822" cy="3053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Pembelajaran</a:t>
            </a:r>
            <a:r>
              <a:rPr lang="en-US" sz="1600" kern="0" dirty="0"/>
              <a:t> </a:t>
            </a:r>
            <a:r>
              <a:rPr lang="en-US" sz="1600" kern="0" dirty="0" err="1"/>
              <a:t>tidak</a:t>
            </a:r>
            <a:r>
              <a:rPr lang="en-US" sz="1600" kern="0" dirty="0"/>
              <a:t> </a:t>
            </a:r>
            <a:r>
              <a:rPr lang="en-US" sz="1600" kern="0" dirty="0" err="1"/>
              <a:t>tergantung</a:t>
            </a:r>
            <a:r>
              <a:rPr lang="en-US" sz="1600" kern="0" dirty="0"/>
              <a:t> </a:t>
            </a:r>
            <a:r>
              <a:rPr lang="en-US" sz="1600" kern="0" dirty="0" err="1"/>
              <a:t>kepada</a:t>
            </a:r>
            <a:r>
              <a:rPr lang="en-US" sz="1600" kern="0" dirty="0"/>
              <a:t> </a:t>
            </a:r>
            <a:r>
              <a:rPr lang="en-US" sz="1600" kern="0" dirty="0" err="1"/>
              <a:t>pengajar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Sumber</a:t>
            </a:r>
            <a:r>
              <a:rPr lang="en-US" sz="1600" kern="0" dirty="0"/>
              <a:t> </a:t>
            </a:r>
            <a:r>
              <a:rPr lang="en-US" sz="1600" kern="0" dirty="0" err="1"/>
              <a:t>belajar</a:t>
            </a:r>
            <a:r>
              <a:rPr lang="en-US" sz="1600" kern="0" dirty="0"/>
              <a:t> </a:t>
            </a:r>
            <a:r>
              <a:rPr lang="en-US" sz="1600" kern="0" dirty="0" err="1"/>
              <a:t>banyak</a:t>
            </a:r>
            <a:r>
              <a:rPr lang="en-US" sz="1600" kern="0" dirty="0"/>
              <a:t> </a:t>
            </a:r>
            <a:r>
              <a:rPr lang="en-US" sz="1600" kern="0" dirty="0" err="1"/>
              <a:t>tersedia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</a:t>
            </a:r>
            <a:r>
              <a:rPr lang="en-US" sz="1600" kern="0" dirty="0" err="1"/>
              <a:t>mudah</a:t>
            </a:r>
            <a:r>
              <a:rPr lang="en-US" sz="1600" kern="0" dirty="0"/>
              <a:t> </a:t>
            </a:r>
            <a:r>
              <a:rPr lang="en-US" sz="1600" kern="0" dirty="0" err="1"/>
              <a:t>diakses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Pengajar</a:t>
            </a:r>
            <a:r>
              <a:rPr lang="en-US" sz="1600" kern="0" dirty="0"/>
              <a:t> </a:t>
            </a:r>
            <a:r>
              <a:rPr lang="en-US" sz="1600" kern="0" dirty="0" err="1"/>
              <a:t>hanya</a:t>
            </a:r>
            <a:r>
              <a:rPr lang="en-US" sz="1600" kern="0" dirty="0"/>
              <a:t> </a:t>
            </a:r>
            <a:r>
              <a:rPr lang="en-US" sz="1600" kern="0" dirty="0" err="1"/>
              <a:t>sebagai</a:t>
            </a:r>
            <a:r>
              <a:rPr lang="en-US" sz="1600" kern="0" dirty="0"/>
              <a:t> mediator </a:t>
            </a:r>
            <a:r>
              <a:rPr lang="en-US" sz="1600" kern="0" dirty="0" err="1"/>
              <a:t>atau</a:t>
            </a:r>
            <a:r>
              <a:rPr lang="en-US" sz="1600" kern="0" dirty="0"/>
              <a:t> </a:t>
            </a:r>
            <a:r>
              <a:rPr lang="en-US" sz="1600" kern="0" dirty="0" err="1"/>
              <a:t>pembimbing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Belajar</a:t>
            </a:r>
            <a:r>
              <a:rPr lang="en-US" sz="1600" kern="0" dirty="0"/>
              <a:t> </a:t>
            </a:r>
            <a:r>
              <a:rPr lang="en-US" sz="1600" kern="0" dirty="0" err="1"/>
              <a:t>dapat</a:t>
            </a:r>
            <a:r>
              <a:rPr lang="en-US" sz="1600" kern="0" dirty="0"/>
              <a:t> </a:t>
            </a:r>
            <a:r>
              <a:rPr lang="en-US" sz="1600" kern="0" dirty="0" err="1"/>
              <a:t>dilakukan</a:t>
            </a:r>
            <a:r>
              <a:rPr lang="en-US" sz="1600" kern="0" dirty="0"/>
              <a:t> </a:t>
            </a:r>
            <a:r>
              <a:rPr lang="en-US" sz="1600" kern="0" dirty="0" err="1"/>
              <a:t>kapan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</a:t>
            </a:r>
            <a:r>
              <a:rPr lang="en-US" sz="1600" kern="0" dirty="0" err="1"/>
              <a:t>dimanapun</a:t>
            </a:r>
            <a:r>
              <a:rPr lang="en-US" sz="1600" kern="0" dirty="0"/>
              <a:t> </a:t>
            </a:r>
            <a:r>
              <a:rPr lang="en-US" sz="1600" kern="0" dirty="0" err="1"/>
              <a:t>tanpa</a:t>
            </a:r>
            <a:r>
              <a:rPr lang="en-US" sz="1600" kern="0" dirty="0"/>
              <a:t> </a:t>
            </a:r>
            <a:r>
              <a:rPr lang="en-US" sz="1600" kern="0" dirty="0" err="1"/>
              <a:t>terkendala</a:t>
            </a:r>
            <a:r>
              <a:rPr lang="en-US" sz="1600" kern="0" dirty="0"/>
              <a:t> </a:t>
            </a:r>
            <a:r>
              <a:rPr lang="en-US" sz="1600" kern="0" dirty="0" err="1"/>
              <a:t>ruang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</a:t>
            </a:r>
            <a:r>
              <a:rPr lang="en-US" sz="1600" kern="0" dirty="0" err="1"/>
              <a:t>waktu</a:t>
            </a:r>
            <a:endParaRPr lang="en-US" sz="1600" kern="0" dirty="0"/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 err="1"/>
              <a:t>Perlu</a:t>
            </a:r>
            <a:r>
              <a:rPr lang="en-US" sz="1600" kern="0" dirty="0"/>
              <a:t> </a:t>
            </a:r>
            <a:r>
              <a:rPr lang="en-US" sz="1600" kern="0" dirty="0" err="1"/>
              <a:t>kesiapan</a:t>
            </a:r>
            <a:r>
              <a:rPr lang="en-US" sz="1600" kern="0" dirty="0"/>
              <a:t> </a:t>
            </a:r>
            <a:r>
              <a:rPr lang="en-US" sz="1600" kern="0" dirty="0" err="1"/>
              <a:t>kebijakan</a:t>
            </a:r>
            <a:r>
              <a:rPr lang="en-US" sz="1600" kern="0" dirty="0"/>
              <a:t>, </a:t>
            </a:r>
            <a:r>
              <a:rPr lang="en-US" sz="1600" kern="0" dirty="0" err="1"/>
              <a:t>infrastruktur</a:t>
            </a:r>
            <a:r>
              <a:rPr lang="en-US" sz="1600" kern="0" dirty="0"/>
              <a:t> </a:t>
            </a:r>
            <a:r>
              <a:rPr lang="en-US" sz="1600" kern="0" dirty="0" err="1"/>
              <a:t>dan</a:t>
            </a:r>
            <a:r>
              <a:rPr lang="en-US" sz="1600" kern="0" dirty="0"/>
              <a:t> SDM </a:t>
            </a:r>
            <a:r>
              <a:rPr lang="en-US" sz="1600" kern="0" dirty="0" err="1"/>
              <a:t>pengguna</a:t>
            </a:r>
            <a:r>
              <a:rPr lang="en-US" sz="1600" kern="0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365378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BA1-3CD6-AB4C-B2B2-F9F47FE6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endParaRPr lang="en-US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44E7B-9DB0-1A4B-8059-4835C07FE5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285" y="1337129"/>
          <a:ext cx="8860971" cy="484218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4925">
                  <a:extLst>
                    <a:ext uri="{9D8B030D-6E8A-4147-A177-3AD203B41FA5}">
                      <a16:colId xmlns:a16="http://schemas.microsoft.com/office/drawing/2014/main" val="1246293428"/>
                    </a:ext>
                  </a:extLst>
                </a:gridCol>
                <a:gridCol w="2470790">
                  <a:extLst>
                    <a:ext uri="{9D8B030D-6E8A-4147-A177-3AD203B41FA5}">
                      <a16:colId xmlns:a16="http://schemas.microsoft.com/office/drawing/2014/main" val="384017316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134427093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21269009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863160261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324608145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353004751"/>
                    </a:ext>
                  </a:extLst>
                </a:gridCol>
              </a:tblGrid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Kode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Mata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Kuliah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Penjelasan MK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Praktikum</a:t>
                      </a:r>
                      <a:endParaRPr lang="en-ID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Video/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Animasi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Web/Text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96336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NTP337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Penelitin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Rancob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86626587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Teknik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Formulasi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Ransum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250328367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NTP342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Manajemen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561671866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NTP392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Teknik Laboratorium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92621600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NTP393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 Pemberian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2021235350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Manajemen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4143169437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NTP415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Kebijakan dan Pengawasan Mutu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3381353200"/>
                  </a:ext>
                </a:extLst>
              </a:tr>
              <a:tr h="523579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NTP435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Olahraga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Lengkap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1435318677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 Aneka Ternak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2812964428"/>
                  </a:ext>
                </a:extLst>
              </a:tr>
              <a:tr h="416041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NTP443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Perencanaan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Penyediaan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HMT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495" marR="9495" marT="9495" marB="0" anchor="ctr"/>
                </a:tc>
                <a:extLst>
                  <a:ext uri="{0D108BD9-81ED-4DB2-BD59-A6C34878D82A}">
                    <a16:rowId xmlns:a16="http://schemas.microsoft.com/office/drawing/2014/main" val="547153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40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BA1-3CD6-AB4C-B2B2-F9F47FE6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di LMS</a:t>
            </a:r>
            <a:endParaRPr lang="en-US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44E7B-9DB0-1A4B-8059-4835C07FE5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285" y="1337130"/>
          <a:ext cx="8860971" cy="491677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4925">
                  <a:extLst>
                    <a:ext uri="{9D8B030D-6E8A-4147-A177-3AD203B41FA5}">
                      <a16:colId xmlns:a16="http://schemas.microsoft.com/office/drawing/2014/main" val="1246293428"/>
                    </a:ext>
                  </a:extLst>
                </a:gridCol>
                <a:gridCol w="2470790">
                  <a:extLst>
                    <a:ext uri="{9D8B030D-6E8A-4147-A177-3AD203B41FA5}">
                      <a16:colId xmlns:a16="http://schemas.microsoft.com/office/drawing/2014/main" val="384017316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134427093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21269009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863160261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324608145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353004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Kode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Mata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Kuliah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Forum 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Tugas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Quiz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Ujian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Praktikum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UTS/UAS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9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NTP211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Pengetahuan Bahan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6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NTP221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Biokimia Nutrisi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032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NTP222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Fisiologi Nutrisi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167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NTP231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Pengantar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6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NTP243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Pengantar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123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NTP244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Ekologi Pastura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1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NTP313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35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NTP321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Teknologi Pengolahan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53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NTP323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Mikrobiologi Nutris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2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 Ternak Unggas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15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 Ternak Perah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0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Pedaging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01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177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BA1-3CD6-AB4C-B2B2-F9F47FE6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endParaRPr lang="en-US" sz="3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E44E7B-9DB0-1A4B-8059-4835C07FE5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285" y="1337130"/>
          <a:ext cx="8860971" cy="510848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4925">
                  <a:extLst>
                    <a:ext uri="{9D8B030D-6E8A-4147-A177-3AD203B41FA5}">
                      <a16:colId xmlns:a16="http://schemas.microsoft.com/office/drawing/2014/main" val="1246293428"/>
                    </a:ext>
                  </a:extLst>
                </a:gridCol>
                <a:gridCol w="2470790">
                  <a:extLst>
                    <a:ext uri="{9D8B030D-6E8A-4147-A177-3AD203B41FA5}">
                      <a16:colId xmlns:a16="http://schemas.microsoft.com/office/drawing/2014/main" val="3840173168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4134427093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21269009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863160261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324608145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353004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Kode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Mata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Kuliah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Forum 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Tugas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Quiz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Ujian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Praktikum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UTS/UAS</a:t>
                      </a:r>
                      <a:endParaRPr lang="en-ID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96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NTP337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Metodologi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Penelitin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Rancob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6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NTP339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Teknik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Formulasi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Ransum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32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NTP342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Ilmu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Manajemen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67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NTP392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Teknik Laboratorium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NTP393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 Pemberian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23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NTP414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Manajemen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Industri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1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NTP415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Kebijakan dan Pengawasan Mutu Pakan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135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NTP435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Ternak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Olahraga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 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531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NTP438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Nutrisi Aneka Ternak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296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NTP443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Perencanaan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Penyediaan</a:t>
                      </a:r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HMT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715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6033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53975" algn="l" fontAlgn="b">
                        <a:tabLst/>
                      </a:pP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95" marR="9495" marT="949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501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27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4076-A449-4749-A662-06B5CA3D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7ACF-E848-6241-82B3-78C05BF00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4.0, </a:t>
            </a:r>
            <a:r>
              <a:rPr lang="en-US" sz="2000" dirty="0" err="1"/>
              <a:t>maka</a:t>
            </a:r>
            <a:r>
              <a:rPr lang="en-US" sz="2000" dirty="0"/>
              <a:t> Mata </a:t>
            </a:r>
            <a:r>
              <a:rPr lang="en-US" sz="2000" dirty="0" err="1"/>
              <a:t>Kuliah</a:t>
            </a:r>
            <a:r>
              <a:rPr lang="en-US" sz="2000" dirty="0"/>
              <a:t> (S1, S2, S3)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 eLearning / Blended Learning System</a:t>
            </a:r>
          </a:p>
          <a:p>
            <a:r>
              <a:rPr lang="en-US" sz="2000" dirty="0" err="1"/>
              <a:t>Departemen</a:t>
            </a:r>
            <a:r>
              <a:rPr lang="en-US" sz="2000" dirty="0"/>
              <a:t> INTP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Task Force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eLearning</a:t>
            </a:r>
          </a:p>
          <a:p>
            <a:pPr lvl="1"/>
            <a:r>
              <a:rPr lang="en-US" sz="2000" dirty="0" err="1"/>
              <a:t>Menyusun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format </a:t>
            </a:r>
            <a:r>
              <a:rPr lang="en-US" sz="2000" dirty="0" err="1"/>
              <a:t>dalam</a:t>
            </a:r>
            <a:r>
              <a:rPr lang="en-US" sz="2000" dirty="0"/>
              <a:t> LMS, </a:t>
            </a:r>
            <a:r>
              <a:rPr lang="en-US" sz="2000" dirty="0" err="1"/>
              <a:t>bahan</a:t>
            </a:r>
            <a:r>
              <a:rPr lang="en-US" sz="2000" dirty="0"/>
              <a:t> ajar (power point, </a:t>
            </a:r>
            <a:r>
              <a:rPr lang="en-US" sz="2000" dirty="0" err="1"/>
              <a:t>modul</a:t>
            </a:r>
            <a:r>
              <a:rPr lang="en-US" sz="2000" dirty="0"/>
              <a:t> </a:t>
            </a:r>
            <a:r>
              <a:rPr lang="en-US" sz="2000" dirty="0" err="1"/>
              <a:t>perkuliah</a:t>
            </a:r>
            <a:r>
              <a:rPr lang="en-US" sz="2000" dirty="0"/>
              <a:t>, </a:t>
            </a:r>
            <a:r>
              <a:rPr lang="en-US" sz="2000" dirty="0" err="1"/>
              <a:t>praktikum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pengajar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menyiapkan</a:t>
            </a:r>
            <a:r>
              <a:rPr lang="en-US" sz="2000" dirty="0"/>
              <a:t> material </a:t>
            </a:r>
            <a:r>
              <a:rPr lang="en-US" sz="2000" dirty="0" err="1"/>
              <a:t>kuliah</a:t>
            </a:r>
            <a:r>
              <a:rPr lang="en-US" sz="2000" dirty="0"/>
              <a:t> digital</a:t>
            </a:r>
          </a:p>
          <a:p>
            <a:pPr lvl="1"/>
            <a:r>
              <a:rPr lang="en-US" sz="2000" dirty="0" err="1"/>
              <a:t>Melakukan</a:t>
            </a:r>
            <a:r>
              <a:rPr lang="en-US" sz="2000" dirty="0"/>
              <a:t> monitoring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pelaksanan</a:t>
            </a:r>
            <a:r>
              <a:rPr lang="en-US" sz="2000" dirty="0"/>
              <a:t> eLearning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183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790891"/>
            <a:ext cx="7539355" cy="1531429"/>
          </a:xfrm>
        </p:spPr>
        <p:txBody>
          <a:bodyPr/>
          <a:lstStyle/>
          <a:p>
            <a:pPr marL="0" indent="0">
              <a:buNone/>
            </a:pPr>
            <a:r>
              <a:rPr lang="en-US" sz="2500" b="1"/>
              <a:t>Dr. Idat Galih Permana</a:t>
            </a:r>
          </a:p>
          <a:p>
            <a:pPr marL="0" indent="0">
              <a:buNone/>
            </a:pPr>
            <a:r>
              <a:rPr lang="en-US" sz="2000"/>
              <a:t>Tel. +62.81380263993</a:t>
            </a:r>
          </a:p>
          <a:p>
            <a:pPr marL="0" indent="0">
              <a:buNone/>
            </a:pPr>
            <a:r>
              <a:rPr lang="en-US" sz="2000"/>
              <a:t>Email: permana@apps.ipb.ac.id</a:t>
            </a:r>
          </a:p>
        </p:txBody>
      </p:sp>
    </p:spTree>
    <p:extLst>
      <p:ext uri="{BB962C8B-B14F-4D97-AF65-F5344CB8AC3E}">
        <p14:creationId xmlns:p14="http://schemas.microsoft.com/office/powerpoint/2010/main" val="51834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Virtual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i="1" dirty="0"/>
              <a:t>Virtual Learning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juga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  <a:r>
              <a:rPr lang="en-US" sz="2400" i="1" dirty="0"/>
              <a:t>eLearning</a:t>
            </a:r>
          </a:p>
          <a:p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i="1" dirty="0"/>
              <a:t>eLearning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mengupload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,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i="1" dirty="0"/>
              <a:t>eLearning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memindahkan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i="1" dirty="0"/>
              <a:t>classroom learning </a:t>
            </a:r>
            <a:r>
              <a:rPr lang="en-US" sz="2400" i="1" dirty="0" err="1"/>
              <a:t>kedalam</a:t>
            </a:r>
            <a:r>
              <a:rPr lang="en-US" sz="2400" i="1" dirty="0"/>
              <a:t> online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disadarkan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BB56"/>
                </a:solidFill>
              </a:rPr>
              <a:t>ketercapaian</a:t>
            </a:r>
            <a:r>
              <a:rPr lang="en-US" sz="2400" b="1" dirty="0">
                <a:solidFill>
                  <a:srgbClr val="00BB56"/>
                </a:solidFill>
              </a:rPr>
              <a:t> </a:t>
            </a:r>
            <a:r>
              <a:rPr lang="en-US" sz="2400" b="1" i="1" dirty="0">
                <a:solidFill>
                  <a:srgbClr val="00BB56"/>
                </a:solidFill>
              </a:rPr>
              <a:t>Learning Outcome </a:t>
            </a:r>
            <a:r>
              <a:rPr lang="en-US" sz="2400" b="1" dirty="0">
                <a:solidFill>
                  <a:srgbClr val="00BB56"/>
                </a:solidFill>
              </a:rPr>
              <a:t>(LO).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Ketercapaian</a:t>
            </a:r>
            <a:r>
              <a:rPr lang="en-US" sz="2400" dirty="0">
                <a:solidFill>
                  <a:srgbClr val="FF0000"/>
                </a:solidFill>
              </a:rPr>
              <a:t> LO </a:t>
            </a:r>
            <a:r>
              <a:rPr lang="en-US" sz="2400" dirty="0" err="1">
                <a:solidFill>
                  <a:srgbClr val="FF0000"/>
                </a:solidFill>
              </a:rPr>
              <a:t>pada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pembelajaran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eLearning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maupun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Konvensional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harus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sama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paradigma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student center learning, multi stationary, multi progression, multimedia, collaboration work,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269411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i="1" dirty="0"/>
              <a:t>eLearning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371791"/>
            <a:ext cx="8001000" cy="4723772"/>
          </a:xfrm>
        </p:spPr>
        <p:txBody>
          <a:bodyPr/>
          <a:lstStyle/>
          <a:p>
            <a:r>
              <a:rPr lang="en-US" dirty="0" err="1"/>
              <a:t>Perancangan</a:t>
            </a:r>
            <a:endParaRPr lang="en-US" dirty="0"/>
          </a:p>
          <a:p>
            <a:r>
              <a:rPr lang="en-US" dirty="0" err="1"/>
              <a:t>Pemprograman</a:t>
            </a:r>
            <a:endParaRPr lang="en-US" dirty="0"/>
          </a:p>
          <a:p>
            <a:r>
              <a:rPr lang="en-US" dirty="0" err="1"/>
              <a:t>Pengelolaan</a:t>
            </a:r>
            <a:endParaRPr lang="en-US" dirty="0"/>
          </a:p>
          <a:p>
            <a:pPr lvl="1"/>
            <a:r>
              <a:rPr lang="en-US" dirty="0" err="1"/>
              <a:t>Kebijakan</a:t>
            </a:r>
            <a:r>
              <a:rPr lang="en-US" dirty="0"/>
              <a:t>, </a:t>
            </a:r>
            <a:r>
              <a:rPr lang="en-US" dirty="0" err="1"/>
              <a:t>Kurikulum</a:t>
            </a:r>
            <a:r>
              <a:rPr lang="en-US" dirty="0"/>
              <a:t>, SDM, </a:t>
            </a:r>
            <a:r>
              <a:rPr lang="en-US" dirty="0" err="1"/>
              <a:t>Bahan</a:t>
            </a:r>
            <a:r>
              <a:rPr lang="en-US" dirty="0"/>
              <a:t> Ajar,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, </a:t>
            </a:r>
            <a:r>
              <a:rPr lang="en-US" dirty="0" err="1"/>
              <a:t>dsb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Apakah</a:t>
            </a:r>
            <a:r>
              <a:rPr lang="en-US" dirty="0">
                <a:solidFill>
                  <a:srgbClr val="FF0000"/>
                </a:solidFill>
              </a:rPr>
              <a:t> IPB </a:t>
            </a:r>
            <a:r>
              <a:rPr lang="en-US" dirty="0" err="1">
                <a:solidFill>
                  <a:srgbClr val="FF0000"/>
                </a:solidFill>
              </a:rPr>
              <a:t>sudah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kebutuhan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pembelajaran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eLearning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341B-CEA0-E844-A16A-858DF0D5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eLearning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437E-CC6D-8040-817F-50C24E82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1" y="2674441"/>
            <a:ext cx="2482850" cy="2329359"/>
          </a:xfrm>
          <a:ln>
            <a:solidFill>
              <a:schemeClr val="tx1"/>
            </a:solidFill>
          </a:ln>
        </p:spPr>
        <p:txBody>
          <a:bodyPr/>
          <a:lstStyle/>
          <a:p>
            <a:pPr marL="266700" indent="-266700">
              <a:tabLst>
                <a:tab pos="215900" algn="l"/>
              </a:tabLst>
            </a:pPr>
            <a:r>
              <a:rPr lang="en-US" sz="1600" dirty="0" err="1"/>
              <a:t>Pembuatan</a:t>
            </a:r>
            <a:r>
              <a:rPr lang="en-US" sz="1600" dirty="0"/>
              <a:t> </a:t>
            </a:r>
            <a:r>
              <a:rPr lang="en-US" sz="1600" dirty="0" err="1"/>
              <a:t>Materi</a:t>
            </a:r>
            <a:endParaRPr lang="en-US" sz="1600" dirty="0"/>
          </a:p>
          <a:p>
            <a:pPr marL="533400" lvl="1" indent="-228600"/>
            <a:r>
              <a:rPr lang="en-US" sz="1600" dirty="0"/>
              <a:t>PPT, Video Lecturing, </a:t>
            </a:r>
            <a:r>
              <a:rPr lang="en-US" sz="1600" dirty="0" err="1"/>
              <a:t>Animasi</a:t>
            </a:r>
            <a:r>
              <a:rPr lang="en-US" sz="1600" dirty="0"/>
              <a:t>, Web based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endParaRPr lang="en-US" sz="1600" dirty="0"/>
          </a:p>
          <a:p>
            <a:pPr marL="533400" lvl="1" indent="-228600"/>
            <a:r>
              <a:rPr lang="en-US" sz="1600" dirty="0"/>
              <a:t>LMS (Lecture Management System)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731D2-CA77-0045-8CF6-B3DA60663184}"/>
              </a:ext>
            </a:extLst>
          </p:cNvPr>
          <p:cNvSpPr txBox="1"/>
          <p:nvPr/>
        </p:nvSpPr>
        <p:spPr>
          <a:xfrm>
            <a:off x="146050" y="1905000"/>
            <a:ext cx="2498725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Persiapan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(Input)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92CC6-7871-2F44-80AB-DF0B21C8EF43}"/>
              </a:ext>
            </a:extLst>
          </p:cNvPr>
          <p:cNvSpPr txBox="1"/>
          <p:nvPr/>
        </p:nvSpPr>
        <p:spPr>
          <a:xfrm>
            <a:off x="3316287" y="1905000"/>
            <a:ext cx="2498725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Pembelajaran</a:t>
            </a:r>
            <a:r>
              <a:rPr lang="en-US" sz="2200" b="1" dirty="0">
                <a:solidFill>
                  <a:schemeClr val="bg1"/>
                </a:solidFill>
              </a:rPr>
              <a:t> (Delivery)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C5045-D65C-FB42-9978-FFAE9FA45BB7}"/>
              </a:ext>
            </a:extLst>
          </p:cNvPr>
          <p:cNvSpPr txBox="1"/>
          <p:nvPr/>
        </p:nvSpPr>
        <p:spPr>
          <a:xfrm>
            <a:off x="6470650" y="1905000"/>
            <a:ext cx="2498725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Evaluasi</a:t>
            </a:r>
            <a:r>
              <a:rPr lang="en-US" sz="2200" b="1" dirty="0">
                <a:solidFill>
                  <a:schemeClr val="bg1"/>
                </a:solidFill>
              </a:rPr>
              <a:t> (Output)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360F2F-D36B-9C45-A0B1-084FB3C5619C}"/>
              </a:ext>
            </a:extLst>
          </p:cNvPr>
          <p:cNvSpPr txBox="1">
            <a:spLocks/>
          </p:cNvSpPr>
          <p:nvPr/>
        </p:nvSpPr>
        <p:spPr bwMode="auto">
          <a:xfrm>
            <a:off x="3316286" y="2674441"/>
            <a:ext cx="2498726" cy="2329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Email 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Chatting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Video Conference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Webinar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Digital Library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Web Based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LMS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0B332E-7C8D-E44E-A4F4-5566A37401BA}"/>
              </a:ext>
            </a:extLst>
          </p:cNvPr>
          <p:cNvSpPr txBox="1">
            <a:spLocks/>
          </p:cNvSpPr>
          <p:nvPr/>
        </p:nvSpPr>
        <p:spPr bwMode="auto">
          <a:xfrm>
            <a:off x="6486525" y="2674441"/>
            <a:ext cx="2482850" cy="2329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o"/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Email 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Chatting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Video Conference</a:t>
            </a:r>
          </a:p>
          <a:p>
            <a:pPr marL="266700" indent="-266700">
              <a:tabLst>
                <a:tab pos="215900" algn="l"/>
              </a:tabLst>
            </a:pPr>
            <a:r>
              <a:rPr lang="en-US" sz="1600" kern="0" dirty="0"/>
              <a:t>LMS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7009FDD3-95D2-EB49-B2DE-8518757624F3}"/>
              </a:ext>
            </a:extLst>
          </p:cNvPr>
          <p:cNvSpPr/>
          <p:nvPr/>
        </p:nvSpPr>
        <p:spPr bwMode="auto">
          <a:xfrm>
            <a:off x="2703515" y="3102520"/>
            <a:ext cx="522286" cy="736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id="{D17F63AC-E4D2-2A4D-9CFB-2A394D261385}"/>
              </a:ext>
            </a:extLst>
          </p:cNvPr>
          <p:cNvSpPr/>
          <p:nvPr/>
        </p:nvSpPr>
        <p:spPr bwMode="auto">
          <a:xfrm>
            <a:off x="5905496" y="3000920"/>
            <a:ext cx="522286" cy="736600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4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8BE0-0FFA-8C4A-B8B7-559AAE68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Learning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2BA9-7FB8-124E-A602-8C24C31B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82891"/>
            <a:ext cx="4963205" cy="4723772"/>
          </a:xfrm>
        </p:spPr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system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konvesional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online.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material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intekasi</a:t>
            </a:r>
            <a:r>
              <a:rPr lang="en-US" dirty="0"/>
              <a:t> </a:t>
            </a:r>
            <a:r>
              <a:rPr lang="en-US" dirty="0" err="1"/>
              <a:t>mahasiswa-dosen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virtual.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FA5E8-D0A8-D64C-A3F6-8F684AB78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9" y="1567420"/>
            <a:ext cx="3353345" cy="29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C9A4-D07A-C24D-8B73-49E51916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Point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eLearning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00E3-A664-7B49-BB6B-DD8A349A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511299"/>
            <a:ext cx="8001000" cy="44953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INSTRUCTION: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jelas</a:t>
            </a:r>
            <a:endParaRPr lang="en-US" dirty="0"/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INTERACTION: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peserta-peserta</a:t>
            </a:r>
            <a:r>
              <a:rPr lang="en-US" dirty="0"/>
              <a:t>, </a:t>
            </a:r>
            <a:r>
              <a:rPr lang="en-US" dirty="0" err="1"/>
              <a:t>peserta-pengajar</a:t>
            </a:r>
            <a:r>
              <a:rPr lang="en-US" dirty="0"/>
              <a:t>, </a:t>
            </a:r>
            <a:r>
              <a:rPr lang="en-US" dirty="0" err="1"/>
              <a:t>peserta-sumber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EVALUATION: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(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program)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55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IN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4106</TotalTime>
  <Words>2459</Words>
  <Application>Microsoft Macintosh PowerPoint</Application>
  <PresentationFormat>On-screen Show (4:3)</PresentationFormat>
  <Paragraphs>714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Aharoni</vt:lpstr>
      <vt:lpstr>Arial</vt:lpstr>
      <vt:lpstr>Calibri</vt:lpstr>
      <vt:lpstr>Symbol</vt:lpstr>
      <vt:lpstr>Tahoma</vt:lpstr>
      <vt:lpstr>Times New Roman</vt:lpstr>
      <vt:lpstr>Verdana</vt:lpstr>
      <vt:lpstr>Wingdings</vt:lpstr>
      <vt:lpstr>Template PIN</vt:lpstr>
      <vt:lpstr>Digital Learning (Lesson Learned)</vt:lpstr>
      <vt:lpstr>Virtual Learning</vt:lpstr>
      <vt:lpstr>Transformation from Traditional Learning  to Mobile Learning</vt:lpstr>
      <vt:lpstr>Conventional Learning vs Virtual Learning</vt:lpstr>
      <vt:lpstr>Konsep Virtual Learning</vt:lpstr>
      <vt:lpstr>Perencanaan Sistem eLearning</vt:lpstr>
      <vt:lpstr>Teknologi Pendukung eLearning</vt:lpstr>
      <vt:lpstr>Blended Learning System</vt:lpstr>
      <vt:lpstr>Keys Point dalam eLearning</vt:lpstr>
      <vt:lpstr>Bentuk eLearning</vt:lpstr>
      <vt:lpstr>Synchronous</vt:lpstr>
      <vt:lpstr>Asynchronous </vt:lpstr>
      <vt:lpstr>Synchronous  and Asynchronous</vt:lpstr>
      <vt:lpstr>Digital Learning on LMS Lesson Learned</vt:lpstr>
      <vt:lpstr>LMS – Teknik Formulasi Ransum</vt:lpstr>
      <vt:lpstr>LMS – MK Sistem Pemberian Pakan</vt:lpstr>
      <vt:lpstr>LMS– MK Pengantar Ilmu Nutrisi</vt:lpstr>
      <vt:lpstr>IPB-LMS http://lms.ipb.ac.id</vt:lpstr>
      <vt:lpstr>Apa yang dapat dilakukan Dosen di LMS ?</vt:lpstr>
      <vt:lpstr>Apa yang dapat dilakukan Mahasiswa di LMS ?</vt:lpstr>
      <vt:lpstr>Apa kelebihan Kuliah Online dengan  Kuliah Tatap Muka (Face to Face)?</vt:lpstr>
      <vt:lpstr>Tahapan Pengembangan eLearning</vt:lpstr>
      <vt:lpstr>Bahan Kuliah Elektronik</vt:lpstr>
      <vt:lpstr>Materi Kuliah</vt:lpstr>
      <vt:lpstr>Program Mapping</vt:lpstr>
      <vt:lpstr>Metode Penyampaian</vt:lpstr>
      <vt:lpstr>Jadwal Perkuliahan</vt:lpstr>
      <vt:lpstr>Modul Kuliah</vt:lpstr>
      <vt:lpstr>Powerpoint</vt:lpstr>
      <vt:lpstr>Website - HTML</vt:lpstr>
      <vt:lpstr>PowerPoint Presentation</vt:lpstr>
      <vt:lpstr>Tugas</vt:lpstr>
      <vt:lpstr>Quiz / Test</vt:lpstr>
      <vt:lpstr>Latihan Online</vt:lpstr>
      <vt:lpstr>Hasil Ujian</vt:lpstr>
      <vt:lpstr>Forum Diskusi</vt:lpstr>
      <vt:lpstr>Chatting</vt:lpstr>
      <vt:lpstr>Video Conference</vt:lpstr>
      <vt:lpstr>Kesiapan Materi MK dalam LMS</vt:lpstr>
      <vt:lpstr>Lanjutan</vt:lpstr>
      <vt:lpstr>Aktivitas Perkuliahan di LMS</vt:lpstr>
      <vt:lpstr>Lanjutan</vt:lpstr>
      <vt:lpstr>Penutup</vt:lpstr>
      <vt:lpstr>Terima Kasih</vt:lpstr>
    </vt:vector>
  </TitlesOfParts>
  <Company>Toshiba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</dc:title>
  <dc:creator>Idat G. Permana</dc:creator>
  <cp:lastModifiedBy>Idat Galih Permana</cp:lastModifiedBy>
  <cp:revision>195</cp:revision>
  <cp:lastPrinted>2017-04-15T10:21:27Z</cp:lastPrinted>
  <dcterms:created xsi:type="dcterms:W3CDTF">2011-11-23T14:15:40Z</dcterms:created>
  <dcterms:modified xsi:type="dcterms:W3CDTF">2018-08-01T03:43:28Z</dcterms:modified>
</cp:coreProperties>
</file>